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20"/>
  </p:handoutMasterIdLst>
  <p:sldIdLst>
    <p:sldId id="256" r:id="rId3"/>
    <p:sldId id="257" r:id="rId4"/>
    <p:sldId id="258" r:id="rId5"/>
    <p:sldId id="285" r:id="rId6"/>
    <p:sldId id="259" r:id="rId7"/>
    <p:sldId id="261" r:id="rId8"/>
    <p:sldId id="262" r:id="rId9"/>
    <p:sldId id="264" r:id="rId10"/>
    <p:sldId id="273" r:id="rId11"/>
    <p:sldId id="266" r:id="rId12"/>
    <p:sldId id="267" r:id="rId13"/>
    <p:sldId id="281" r:id="rId14"/>
    <p:sldId id="274" r:id="rId15"/>
    <p:sldId id="276" r:id="rId16"/>
    <p:sldId id="271" r:id="rId18"/>
    <p:sldId id="272" r:id="rId19"/>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71"/>
        <p:guide pos="21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61171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611717"/>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1580284"/>
            <a:ext cx="2971800" cy="61171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11580284"/>
            <a:ext cx="2971800" cy="611716"/>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AFEF"/>
                </a:solidFill>
                <a:latin typeface="宋体" panose="02010600030101010101" pitchFamily="2" charset="-122"/>
                <a:cs typeface="宋体" panose="02010600030101010101" pitchFamily="2" charset="-122"/>
              </a:defRPr>
            </a:lvl1pPr>
          </a:lstStyle>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AFEF"/>
                </a:solidFill>
                <a:latin typeface="宋体" panose="02010600030101010101" pitchFamily="2" charset="-122"/>
                <a:cs typeface="宋体" panose="02010600030101010101" pitchFamily="2" charset="-122"/>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AFEF"/>
                </a:solidFill>
                <a:latin typeface="宋体" panose="02010600030101010101" pitchFamily="2" charset="-122"/>
                <a:cs typeface="宋体" panose="02010600030101010101" pitchFamily="2"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160525"/>
            <a:ext cx="12192000" cy="0"/>
          </a:xfrm>
          <a:custGeom>
            <a:avLst/>
            <a:gdLst/>
            <a:ahLst/>
            <a:cxnLst/>
            <a:rect l="l" t="t" r="r" b="b"/>
            <a:pathLst>
              <a:path w="12192000">
                <a:moveTo>
                  <a:pt x="0" y="0"/>
                </a:moveTo>
                <a:lnTo>
                  <a:pt x="12192000" y="0"/>
                </a:lnTo>
              </a:path>
            </a:pathLst>
          </a:custGeom>
          <a:ln w="71627">
            <a:solidFill>
              <a:srgbClr val="CC0000"/>
            </a:solidFill>
          </a:ln>
        </p:spPr>
        <p:txBody>
          <a:bodyPr wrap="square" lIns="0" tIns="0" rIns="0" bIns="0" rtlCol="0"/>
          <a:lstStyle/>
          <a:p/>
        </p:txBody>
      </p:sp>
      <p:sp>
        <p:nvSpPr>
          <p:cNvPr id="17" name="bk object 17"/>
          <p:cNvSpPr/>
          <p:nvPr/>
        </p:nvSpPr>
        <p:spPr>
          <a:xfrm>
            <a:off x="52273" y="318515"/>
            <a:ext cx="1814626" cy="423671"/>
          </a:xfrm>
          <a:prstGeom prst="rect">
            <a:avLst/>
          </a:prstGeom>
          <a:blipFill>
            <a:blip r:embed="rId6" cstate="print"/>
            <a:stretch>
              <a:fillRect/>
            </a:stretch>
          </a:blipFill>
        </p:spPr>
        <p:txBody>
          <a:bodyPr wrap="square" lIns="0" tIns="0" rIns="0" bIns="0" rtlCol="0"/>
          <a:lstStyle/>
          <a:p/>
        </p:txBody>
      </p:sp>
      <p:sp>
        <p:nvSpPr>
          <p:cNvPr id="2" name="Holder 2"/>
          <p:cNvSpPr>
            <a:spLocks noGrp="1"/>
          </p:cNvSpPr>
          <p:nvPr>
            <p:ph type="title"/>
          </p:nvPr>
        </p:nvSpPr>
        <p:spPr>
          <a:xfrm>
            <a:off x="2070100" y="440054"/>
            <a:ext cx="8051800" cy="391159"/>
          </a:xfrm>
          <a:prstGeom prst="rect">
            <a:avLst/>
          </a:prstGeom>
        </p:spPr>
        <p:txBody>
          <a:bodyPr wrap="square" lIns="0" tIns="0" rIns="0" bIns="0">
            <a:spAutoFit/>
          </a:bodyPr>
          <a:lstStyle>
            <a:lvl1pPr>
              <a:defRPr sz="2400" b="1" i="0">
                <a:solidFill>
                  <a:srgbClr val="00AFEF"/>
                </a:solidFill>
                <a:latin typeface="宋体" panose="02010600030101010101" pitchFamily="2" charset="-122"/>
                <a:cs typeface="宋体" panose="02010600030101010101" pitchFamily="2" charset="-122"/>
              </a:defRPr>
            </a:lvl1pPr>
          </a:lstStyle>
          <a:p/>
        </p:txBody>
      </p:sp>
      <p:sp>
        <p:nvSpPr>
          <p:cNvPr id="3" name="Holder 3"/>
          <p:cNvSpPr>
            <a:spLocks noGrp="1"/>
          </p:cNvSpPr>
          <p:nvPr>
            <p:ph type="body" idx="1"/>
          </p:nvPr>
        </p:nvSpPr>
        <p:spPr>
          <a:xfrm>
            <a:off x="1605914" y="3244215"/>
            <a:ext cx="8980170" cy="3372484"/>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8.jpeg"/><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 Id="rId3" Type="http://schemas.openxmlformats.org/officeDocument/2006/relationships/tags" Target="../tags/tag5.xml"/><Relationship Id="rId2" Type="http://schemas.openxmlformats.org/officeDocument/2006/relationships/image" Target="../media/image25.jpeg"/><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0.emf"/><Relationship Id="rId1"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7.jpe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8.jpeg"/><Relationship Id="rId1" Type="http://schemas.openxmlformats.org/officeDocument/2006/relationships/hyperlink" Target="mailto:edwinngoi@NHChealth.c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4.jpeg"/><Relationship Id="rId7" Type="http://schemas.openxmlformats.org/officeDocument/2006/relationships/image" Target="../media/image13.jpe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16554" y="4190365"/>
            <a:ext cx="5534025" cy="848360"/>
          </a:xfrm>
          <a:prstGeom prst="rect">
            <a:avLst/>
          </a:prstGeom>
        </p:spPr>
        <p:txBody>
          <a:bodyPr vert="horz" wrap="square" lIns="0" tIns="12700" rIns="0" bIns="0" rtlCol="0">
            <a:spAutoFit/>
          </a:bodyPr>
          <a:lstStyle/>
          <a:p>
            <a:pPr marL="12700">
              <a:lnSpc>
                <a:spcPct val="100000"/>
              </a:lnSpc>
              <a:spcBef>
                <a:spcPts val="100"/>
              </a:spcBef>
            </a:pPr>
            <a:r>
              <a:rPr sz="5400" b="1" dirty="0">
                <a:latin typeface="宋体" panose="02010600030101010101" pitchFamily="2" charset="-122"/>
                <a:cs typeface="宋体" panose="02010600030101010101" pitchFamily="2" charset="-122"/>
              </a:rPr>
              <a:t>魏氏国际医疗中</a:t>
            </a:r>
            <a:r>
              <a:rPr sz="5400" b="1" spc="-25" dirty="0">
                <a:latin typeface="宋体" panose="02010600030101010101" pitchFamily="2" charset="-122"/>
                <a:cs typeface="宋体" panose="02010600030101010101" pitchFamily="2" charset="-122"/>
              </a:rPr>
              <a:t>心</a:t>
            </a:r>
            <a:endParaRPr sz="5400">
              <a:latin typeface="宋体" panose="02010600030101010101" pitchFamily="2" charset="-122"/>
              <a:cs typeface="宋体" panose="02010600030101010101" pitchFamily="2" charset="-122"/>
            </a:endParaRPr>
          </a:p>
        </p:txBody>
      </p:sp>
      <p:sp>
        <p:nvSpPr>
          <p:cNvPr id="3" name="object 3"/>
          <p:cNvSpPr txBox="1"/>
          <p:nvPr/>
        </p:nvSpPr>
        <p:spPr>
          <a:xfrm>
            <a:off x="1541144" y="6332854"/>
            <a:ext cx="1060450" cy="2895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panose="020F0502020204030204"/>
                <a:cs typeface="Calibri" panose="020F0502020204030204"/>
              </a:rPr>
              <a:t>20</a:t>
            </a:r>
            <a:r>
              <a:rPr lang="en-US" sz="1800" spc="-5" dirty="0">
                <a:latin typeface="Calibri" panose="020F0502020204030204"/>
                <a:cs typeface="Calibri" panose="020F0502020204030204"/>
              </a:rPr>
              <a:t>20</a:t>
            </a:r>
            <a:r>
              <a:rPr sz="1800" dirty="0">
                <a:latin typeface="宋体" panose="02010600030101010101" pitchFamily="2" charset="-122"/>
                <a:cs typeface="宋体" panose="02010600030101010101" pitchFamily="2" charset="-122"/>
              </a:rPr>
              <a:t>年</a:t>
            </a:r>
            <a:r>
              <a:rPr lang="en-US" sz="1800" dirty="0">
                <a:latin typeface="宋体" panose="02010600030101010101" pitchFamily="2" charset="-122"/>
                <a:cs typeface="宋体" panose="02010600030101010101" pitchFamily="2" charset="-122"/>
              </a:rPr>
              <a:t>5</a:t>
            </a:r>
            <a:r>
              <a:rPr sz="1800" dirty="0">
                <a:latin typeface="宋体" panose="02010600030101010101" pitchFamily="2" charset="-122"/>
                <a:cs typeface="宋体" panose="02010600030101010101" pitchFamily="2" charset="-122"/>
              </a:rPr>
              <a:t>月</a:t>
            </a:r>
            <a:endParaRPr sz="1800">
              <a:latin typeface="宋体" panose="02010600030101010101" pitchFamily="2" charset="-122"/>
              <a:cs typeface="宋体" panose="02010600030101010101" pitchFamily="2" charset="-122"/>
            </a:endParaRPr>
          </a:p>
        </p:txBody>
      </p:sp>
      <p:sp>
        <p:nvSpPr>
          <p:cNvPr id="4" name="object 4"/>
          <p:cNvSpPr/>
          <p:nvPr/>
        </p:nvSpPr>
        <p:spPr>
          <a:xfrm>
            <a:off x="0" y="0"/>
            <a:ext cx="12192000" cy="3971544"/>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10057717" y="6240779"/>
            <a:ext cx="1887393" cy="440436"/>
          </a:xfrm>
          <a:prstGeom prst="rect">
            <a:avLst/>
          </a:prstGeom>
          <a:blipFill>
            <a:blip r:embed="rId2" cstate="print"/>
            <a:stretch>
              <a:fillRect/>
            </a:stretch>
          </a:blipFill>
        </p:spPr>
        <p:txBody>
          <a:bodyPr wrap="square" lIns="0" tIns="0" rIns="0" bIns="0" rtlCol="0"/>
          <a:lstStyle/>
          <a:p/>
        </p:txBody>
      </p:sp>
      <p:sp>
        <p:nvSpPr>
          <p:cNvPr id="6" name="object 6"/>
          <p:cNvSpPr txBox="1"/>
          <p:nvPr/>
        </p:nvSpPr>
        <p:spPr>
          <a:xfrm>
            <a:off x="7877175" y="6332854"/>
            <a:ext cx="1168400" cy="289560"/>
          </a:xfrm>
          <a:prstGeom prst="rect">
            <a:avLst/>
          </a:prstGeom>
        </p:spPr>
        <p:txBody>
          <a:bodyPr vert="horz" wrap="square" lIns="0" tIns="12700" rIns="0" bIns="0" rtlCol="0">
            <a:spAutoFit/>
          </a:bodyPr>
          <a:lstStyle/>
          <a:p>
            <a:pPr marL="12700">
              <a:lnSpc>
                <a:spcPct val="100000"/>
              </a:lnSpc>
              <a:spcBef>
                <a:spcPts val="100"/>
              </a:spcBef>
            </a:pPr>
            <a:r>
              <a:rPr lang="zh-CN" sz="1800" dirty="0">
                <a:latin typeface="宋体" panose="02010600030101010101" pitchFamily="2" charset="-122"/>
                <a:cs typeface="宋体" panose="02010600030101010101" pitchFamily="2" charset="-122"/>
              </a:rPr>
              <a:t>商业</a:t>
            </a:r>
            <a:r>
              <a:rPr sz="1800" dirty="0">
                <a:latin typeface="宋体" panose="02010600030101010101" pitchFamily="2" charset="-122"/>
                <a:cs typeface="宋体" panose="02010600030101010101" pitchFamily="2" charset="-122"/>
              </a:rPr>
              <a:t>计划书</a:t>
            </a:r>
            <a:endParaRPr sz="1800">
              <a:latin typeface="宋体" panose="02010600030101010101" pitchFamily="2" charset="-122"/>
              <a:cs typeface="宋体" panose="02010600030101010101" pitchFamily="2" charset="-122"/>
            </a:endParaRPr>
          </a:p>
        </p:txBody>
      </p:sp>
      <p:sp>
        <p:nvSpPr>
          <p:cNvPr id="7" name="文本框 6"/>
          <p:cNvSpPr txBox="1"/>
          <p:nvPr/>
        </p:nvSpPr>
        <p:spPr>
          <a:xfrm>
            <a:off x="2747010" y="5149850"/>
            <a:ext cx="8562340" cy="583565"/>
          </a:xfrm>
          <a:prstGeom prst="rect">
            <a:avLst/>
          </a:prstGeom>
          <a:noFill/>
        </p:spPr>
        <p:txBody>
          <a:bodyPr wrap="square" rtlCol="0">
            <a:spAutoFit/>
          </a:bodyPr>
          <a:p>
            <a:r>
              <a:rPr lang="en-US" altLang="zh-CN" sz="3200"/>
              <a:t>NHC International  Medical Center</a:t>
            </a:r>
            <a:endParaRPr lang="en-US" altLang="zh-CN"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39" y="1830704"/>
            <a:ext cx="5969000" cy="2613025"/>
          </a:xfrm>
          <a:prstGeom prst="rect">
            <a:avLst/>
          </a:prstGeom>
        </p:spPr>
        <p:txBody>
          <a:bodyPr vert="horz" wrap="square" lIns="0" tIns="12700" rIns="0" bIns="0" rtlCol="0">
            <a:spAutoFit/>
          </a:bodyPr>
          <a:lstStyle/>
          <a:p>
            <a:pPr marL="241300" indent="-228600">
              <a:lnSpc>
                <a:spcPct val="100000"/>
              </a:lnSpc>
              <a:spcBef>
                <a:spcPts val="100"/>
              </a:spcBef>
              <a:buFont typeface="Arial" panose="020B0604020202020204"/>
              <a:buChar char="•"/>
              <a:tabLst>
                <a:tab pos="240665" algn="l"/>
                <a:tab pos="241300" algn="l"/>
              </a:tabLst>
            </a:pPr>
            <a:r>
              <a:rPr sz="1800" spc="-5" dirty="0">
                <a:latin typeface="微软雅黑" panose="020B0503020204020204" charset="-122"/>
                <a:cs typeface="微软雅黑" panose="020B0503020204020204" charset="-122"/>
              </a:rPr>
              <a:t>3+2</a:t>
            </a:r>
            <a:r>
              <a:rPr sz="1800" dirty="0">
                <a:latin typeface="微软雅黑" panose="020B0503020204020204" charset="-122"/>
                <a:cs typeface="微软雅黑" panose="020B0503020204020204" charset="-122"/>
              </a:rPr>
              <a:t>年</a:t>
            </a:r>
            <a:r>
              <a:rPr sz="1800" spc="-5" dirty="0">
                <a:latin typeface="微软雅黑" panose="020B0503020204020204" charset="-122"/>
                <a:cs typeface="微软雅黑" panose="020B0503020204020204" charset="-122"/>
              </a:rPr>
              <a:t>：3</a:t>
            </a:r>
            <a:r>
              <a:rPr sz="1800" dirty="0">
                <a:latin typeface="微软雅黑" panose="020B0503020204020204" charset="-122"/>
                <a:cs typeface="微软雅黑" panose="020B0503020204020204" charset="-122"/>
              </a:rPr>
              <a:t>年投资期和</a:t>
            </a:r>
            <a:r>
              <a:rPr sz="1800" spc="-5" dirty="0">
                <a:latin typeface="微软雅黑" panose="020B0503020204020204" charset="-122"/>
                <a:cs typeface="微软雅黑" panose="020B0503020204020204" charset="-122"/>
              </a:rPr>
              <a:t>2</a:t>
            </a:r>
            <a:r>
              <a:rPr sz="1800" dirty="0">
                <a:latin typeface="微软雅黑" panose="020B0503020204020204" charset="-122"/>
                <a:cs typeface="微软雅黑" panose="020B0503020204020204" charset="-122"/>
              </a:rPr>
              <a:t>年退出期</a:t>
            </a:r>
            <a:endParaRPr sz="1800">
              <a:latin typeface="微软雅黑" panose="020B0503020204020204" charset="-122"/>
              <a:cs typeface="微软雅黑" panose="020B0503020204020204" charset="-122"/>
            </a:endParaRPr>
          </a:p>
          <a:p>
            <a:pPr>
              <a:lnSpc>
                <a:spcPct val="100000"/>
              </a:lnSpc>
              <a:spcBef>
                <a:spcPts val="40"/>
              </a:spcBef>
              <a:buFont typeface="Arial" panose="020B0604020202020204"/>
              <a:buChar char="•"/>
            </a:pPr>
            <a:endParaRPr sz="3200">
              <a:latin typeface="Times New Roman" panose="02020603050405020304"/>
              <a:cs typeface="Times New Roman" panose="02020603050405020304"/>
            </a:endParaRPr>
          </a:p>
          <a:p>
            <a:pPr marL="241300" indent="-228600">
              <a:lnSpc>
                <a:spcPct val="100000"/>
              </a:lnSpc>
              <a:buFont typeface="Arial" panose="020B0604020202020204"/>
              <a:buChar char="•"/>
              <a:tabLst>
                <a:tab pos="240665" algn="l"/>
                <a:tab pos="241300" algn="l"/>
              </a:tabLst>
            </a:pPr>
            <a:r>
              <a:rPr sz="1800" dirty="0">
                <a:latin typeface="微软雅黑" panose="020B0503020204020204" charset="-122"/>
                <a:cs typeface="微软雅黑" panose="020B0503020204020204" charset="-122"/>
              </a:rPr>
              <a:t>将该项目作为</a:t>
            </a:r>
            <a:r>
              <a:rPr lang="zh-CN" sz="1800" dirty="0">
                <a:latin typeface="微软雅黑" panose="020B0503020204020204" charset="-122"/>
                <a:cs typeface="微软雅黑" panose="020B0503020204020204" charset="-122"/>
              </a:rPr>
              <a:t>创新医疗</a:t>
            </a:r>
            <a:r>
              <a:rPr sz="1800" dirty="0">
                <a:latin typeface="微软雅黑" panose="020B0503020204020204" charset="-122"/>
                <a:cs typeface="微软雅黑" panose="020B0503020204020204" charset="-122"/>
              </a:rPr>
              <a:t>项目在新加坡上市</a:t>
            </a:r>
            <a:endParaRPr sz="1800">
              <a:latin typeface="微软雅黑" panose="020B0503020204020204" charset="-122"/>
              <a:cs typeface="微软雅黑" panose="020B0503020204020204" charset="-122"/>
            </a:endParaRPr>
          </a:p>
          <a:p>
            <a:pPr>
              <a:lnSpc>
                <a:spcPct val="100000"/>
              </a:lnSpc>
              <a:spcBef>
                <a:spcPts val="40"/>
              </a:spcBef>
              <a:buFont typeface="Arial" panose="020B0604020202020204"/>
              <a:buChar char="•"/>
            </a:pPr>
            <a:endParaRPr sz="3200">
              <a:latin typeface="Times New Roman" panose="02020603050405020304"/>
              <a:cs typeface="Times New Roman" panose="02020603050405020304"/>
            </a:endParaRPr>
          </a:p>
          <a:p>
            <a:pPr marL="241300" indent="-228600">
              <a:lnSpc>
                <a:spcPct val="100000"/>
              </a:lnSpc>
              <a:buFont typeface="Arial" panose="020B0604020202020204"/>
              <a:buChar char="•"/>
              <a:tabLst>
                <a:tab pos="240665" algn="l"/>
                <a:tab pos="241300" algn="l"/>
              </a:tabLst>
            </a:pPr>
            <a:r>
              <a:rPr sz="1800" dirty="0">
                <a:latin typeface="微软雅黑" panose="020B0503020204020204" charset="-122"/>
                <a:cs typeface="微软雅黑" panose="020B0503020204020204" charset="-122"/>
              </a:rPr>
              <a:t>将企业溢价出售给医疗上市企业</a:t>
            </a:r>
            <a:endParaRPr sz="1800">
              <a:latin typeface="微软雅黑" panose="020B0503020204020204" charset="-122"/>
              <a:cs typeface="微软雅黑" panose="020B0503020204020204" charset="-122"/>
            </a:endParaRPr>
          </a:p>
          <a:p>
            <a:pPr>
              <a:lnSpc>
                <a:spcPct val="100000"/>
              </a:lnSpc>
              <a:spcBef>
                <a:spcPts val="40"/>
              </a:spcBef>
              <a:buFont typeface="Arial" panose="020B0604020202020204"/>
              <a:buChar char="•"/>
            </a:pPr>
            <a:endParaRPr sz="3200">
              <a:latin typeface="Times New Roman" panose="02020603050405020304"/>
              <a:cs typeface="Times New Roman" panose="02020603050405020304"/>
            </a:endParaRPr>
          </a:p>
          <a:p>
            <a:pPr marL="241300" indent="-228600">
              <a:lnSpc>
                <a:spcPct val="100000"/>
              </a:lnSpc>
              <a:buFont typeface="Arial" panose="020B0604020202020204"/>
              <a:buChar char="•"/>
              <a:tabLst>
                <a:tab pos="240665" algn="l"/>
                <a:tab pos="241300" algn="l"/>
              </a:tabLst>
            </a:pPr>
            <a:r>
              <a:rPr sz="1800" dirty="0">
                <a:latin typeface="微软雅黑" panose="020B0503020204020204" charset="-122"/>
                <a:cs typeface="微软雅黑" panose="020B0503020204020204" charset="-122"/>
              </a:rPr>
              <a:t>作为医疗人工智能领域的高科技企业，在上海科创板上市</a:t>
            </a:r>
            <a:endParaRPr sz="1800">
              <a:latin typeface="微软雅黑" panose="020B0503020204020204" charset="-122"/>
              <a:cs typeface="微软雅黑" panose="020B0503020204020204" charset="-122"/>
            </a:endParaRPr>
          </a:p>
        </p:txBody>
      </p:sp>
      <p:sp>
        <p:nvSpPr>
          <p:cNvPr id="3" name="object 3"/>
          <p:cNvSpPr txBox="1">
            <a:spLocks noGrp="1"/>
          </p:cNvSpPr>
          <p:nvPr>
            <p:ph type="title"/>
          </p:nvPr>
        </p:nvSpPr>
        <p:spPr>
          <a:xfrm>
            <a:off x="1929130" y="365760"/>
            <a:ext cx="1244600"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latin typeface="微软雅黑" panose="020B0503020204020204" charset="-122"/>
                <a:ea typeface="+mn-ea"/>
                <a:cs typeface="微软雅黑" panose="020B0503020204020204" charset="-122"/>
              </a:rPr>
              <a:t>退出策略</a:t>
            </a:r>
            <a:endParaRPr kern="1200" dirty="0">
              <a:solidFill>
                <a:schemeClr val="tx1"/>
              </a:solidFill>
              <a:latin typeface="微软雅黑" panose="020B0503020204020204" charset="-122"/>
              <a:ea typeface="+mn-ea"/>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782" y="3290315"/>
            <a:ext cx="2109082" cy="278891"/>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230124" y="1562100"/>
            <a:ext cx="1793748" cy="637735"/>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2320289" y="1582420"/>
            <a:ext cx="7112634" cy="4401185"/>
          </a:xfrm>
          <a:prstGeom prst="rect">
            <a:avLst/>
          </a:prstGeom>
        </p:spPr>
        <p:txBody>
          <a:bodyPr vert="horz" wrap="square" lIns="0" tIns="12700" rIns="0" bIns="0" rtlCol="0">
            <a:spAutoFit/>
          </a:bodyPr>
          <a:lstStyle/>
          <a:p>
            <a:pPr marL="13335" marR="107950" algn="just">
              <a:lnSpc>
                <a:spcPct val="100000"/>
              </a:lnSpc>
              <a:spcBef>
                <a:spcPts val="100"/>
              </a:spcBef>
            </a:pPr>
            <a:r>
              <a:rPr sz="1800" u="sng" spc="-10" dirty="0">
                <a:solidFill>
                  <a:srgbClr val="0562C1"/>
                </a:solidFill>
                <a:uFill>
                  <a:solidFill>
                    <a:srgbClr val="0562C1"/>
                  </a:solidFill>
                </a:uFill>
                <a:latin typeface="Calibri" panose="020F0502020204030204"/>
                <a:cs typeface="Calibri" panose="020F0502020204030204"/>
              </a:rPr>
              <a:t>Haaga-Helia</a:t>
            </a:r>
            <a:r>
              <a:rPr sz="1800" dirty="0">
                <a:latin typeface="宋体" panose="02010600030101010101" pitchFamily="2" charset="-122"/>
                <a:cs typeface="宋体" panose="02010600030101010101" pitchFamily="2" charset="-122"/>
              </a:rPr>
              <a:t>使用科技大学是芬兰一所注重商业应用和实践的大学。在 教学上强调未来的人才需要有合作精神、有创业创新意识和国际化的 视角。在芬兰，本大学拥有一个由诺基亚等多个大型企业参与和支持 的创新中心。本大学计划在</a:t>
            </a:r>
            <a:r>
              <a:rPr sz="1800" spc="-5" dirty="0">
                <a:latin typeface="Calibri" panose="020F0502020204030204"/>
                <a:cs typeface="Calibri" panose="020F0502020204030204"/>
              </a:rPr>
              <a:t>N</a:t>
            </a:r>
            <a:r>
              <a:rPr sz="1800" dirty="0">
                <a:latin typeface="Calibri" panose="020F0502020204030204"/>
                <a:cs typeface="Calibri" panose="020F0502020204030204"/>
              </a:rPr>
              <a:t>IIC</a:t>
            </a:r>
            <a:r>
              <a:rPr sz="1800" dirty="0">
                <a:latin typeface="宋体" panose="02010600030101010101" pitchFamily="2" charset="-122"/>
                <a:cs typeface="宋体" panose="02010600030101010101" pitchFamily="2" charset="-122"/>
              </a:rPr>
              <a:t>设立自己的</a:t>
            </a:r>
            <a:r>
              <a:rPr sz="1800" u="sng" spc="-5" dirty="0">
                <a:solidFill>
                  <a:srgbClr val="0562C1"/>
                </a:solidFill>
                <a:uFill>
                  <a:solidFill>
                    <a:srgbClr val="0562C1"/>
                  </a:solidFill>
                </a:uFill>
                <a:latin typeface="Calibri" panose="020F0502020204030204"/>
                <a:cs typeface="Calibri" panose="020F0502020204030204"/>
              </a:rPr>
              <a:t>Haa</a:t>
            </a:r>
            <a:r>
              <a:rPr sz="1800" u="sng" spc="-40" dirty="0">
                <a:solidFill>
                  <a:srgbClr val="0562C1"/>
                </a:solidFill>
                <a:uFill>
                  <a:solidFill>
                    <a:srgbClr val="0562C1"/>
                  </a:solidFill>
                </a:uFill>
                <a:latin typeface="Calibri" panose="020F0502020204030204"/>
                <a:cs typeface="Calibri" panose="020F0502020204030204"/>
              </a:rPr>
              <a:t>g</a:t>
            </a:r>
            <a:r>
              <a:rPr sz="1800" u="sng" spc="-5" dirty="0">
                <a:solidFill>
                  <a:srgbClr val="0562C1"/>
                </a:solidFill>
                <a:uFill>
                  <a:solidFill>
                    <a:srgbClr val="0562C1"/>
                  </a:solidFill>
                </a:uFill>
                <a:latin typeface="Calibri" panose="020F0502020204030204"/>
                <a:cs typeface="Calibri" panose="020F0502020204030204"/>
              </a:rPr>
              <a:t>a-He</a:t>
            </a:r>
            <a:r>
              <a:rPr sz="1800" u="sng" dirty="0">
                <a:solidFill>
                  <a:srgbClr val="0562C1"/>
                </a:solidFill>
                <a:uFill>
                  <a:solidFill>
                    <a:srgbClr val="0562C1"/>
                  </a:solidFill>
                </a:uFill>
                <a:latin typeface="Calibri" panose="020F0502020204030204"/>
                <a:cs typeface="Calibri" panose="020F0502020204030204"/>
              </a:rPr>
              <a:t>li</a:t>
            </a:r>
            <a:r>
              <a:rPr sz="1800" u="sng" spc="-5" dirty="0">
                <a:solidFill>
                  <a:srgbClr val="0562C1"/>
                </a:solidFill>
                <a:uFill>
                  <a:solidFill>
                    <a:srgbClr val="0562C1"/>
                  </a:solidFill>
                </a:uFill>
                <a:latin typeface="Calibri" panose="020F0502020204030204"/>
                <a:cs typeface="Calibri" panose="020F0502020204030204"/>
              </a:rPr>
              <a:t>a</a:t>
            </a:r>
            <a:r>
              <a:rPr sz="1800" dirty="0">
                <a:latin typeface="宋体" panose="02010600030101010101" pitchFamily="2" charset="-122"/>
                <a:cs typeface="宋体" panose="02010600030101010101" pitchFamily="2" charset="-122"/>
              </a:rPr>
              <a:t>研发创新中心。</a:t>
            </a:r>
            <a:endParaRPr sz="1800">
              <a:latin typeface="宋体" panose="02010600030101010101" pitchFamily="2" charset="-122"/>
              <a:cs typeface="宋体" panose="02010600030101010101" pitchFamily="2" charset="-122"/>
            </a:endParaRPr>
          </a:p>
          <a:p>
            <a:pPr>
              <a:lnSpc>
                <a:spcPct val="100000"/>
              </a:lnSpc>
            </a:pPr>
            <a:endParaRPr sz="2000">
              <a:latin typeface="Times New Roman" panose="02020603050405020304"/>
              <a:cs typeface="Times New Roman" panose="02020603050405020304"/>
            </a:endParaRPr>
          </a:p>
          <a:p>
            <a:pPr marL="12700" marR="137795" algn="just">
              <a:lnSpc>
                <a:spcPct val="100000"/>
              </a:lnSpc>
              <a:spcBef>
                <a:spcPts val="1250"/>
              </a:spcBef>
            </a:pPr>
            <a:r>
              <a:rPr sz="1800" dirty="0">
                <a:latin typeface="宋体" panose="02010600030101010101" pitchFamily="2" charset="-122"/>
                <a:cs typeface="宋体" panose="02010600030101010101" pitchFamily="2" charset="-122"/>
              </a:rPr>
              <a:t>成立于</a:t>
            </a:r>
            <a:r>
              <a:rPr sz="1800" spc="-5" dirty="0">
                <a:latin typeface="Calibri" panose="020F0502020204030204"/>
                <a:cs typeface="Calibri" panose="020F0502020204030204"/>
              </a:rPr>
              <a:t>1877</a:t>
            </a:r>
            <a:r>
              <a:rPr sz="1800" dirty="0">
                <a:latin typeface="宋体" panose="02010600030101010101" pitchFamily="2" charset="-122"/>
                <a:cs typeface="宋体" panose="02010600030101010101" pitchFamily="2" charset="-122"/>
              </a:rPr>
              <a:t>年</a:t>
            </a:r>
            <a:r>
              <a:rPr sz="1800" spc="-10" dirty="0">
                <a:latin typeface="宋体" panose="02010600030101010101" pitchFamily="2" charset="-122"/>
                <a:cs typeface="宋体" panose="02010600030101010101" pitchFamily="2" charset="-122"/>
              </a:rPr>
              <a:t>，</a:t>
            </a:r>
            <a:r>
              <a:rPr sz="1800" spc="-10" dirty="0">
                <a:latin typeface="Calibri" panose="020F0502020204030204"/>
                <a:cs typeface="Calibri" panose="020F0502020204030204"/>
              </a:rPr>
              <a:t>Regis</a:t>
            </a:r>
            <a:r>
              <a:rPr sz="1800" dirty="0">
                <a:latin typeface="宋体" panose="02010600030101010101" pitchFamily="2" charset="-122"/>
                <a:cs typeface="宋体" panose="02010600030101010101" pitchFamily="2" charset="-122"/>
              </a:rPr>
              <a:t>大学被</a:t>
            </a:r>
            <a:r>
              <a:rPr sz="1800" b="1" dirty="0">
                <a:latin typeface="宋体" panose="02010600030101010101" pitchFamily="2" charset="-122"/>
                <a:cs typeface="宋体" panose="02010600030101010101" pitchFamily="2" charset="-122"/>
              </a:rPr>
              <a:t>美国新闻与世界报道杂志</a:t>
            </a:r>
            <a:r>
              <a:rPr sz="1800" dirty="0">
                <a:latin typeface="宋体" panose="02010600030101010101" pitchFamily="2" charset="-122"/>
                <a:cs typeface="宋体" panose="02010600030101010101" pitchFamily="2" charset="-122"/>
              </a:rPr>
              <a:t>连续评为美国西 部地区顶级大学之一。</a:t>
            </a:r>
            <a:r>
              <a:rPr sz="1800" spc="-10" dirty="0">
                <a:latin typeface="Calibri" panose="020F0502020204030204"/>
                <a:cs typeface="Calibri" panose="020F0502020204030204"/>
              </a:rPr>
              <a:t>Regis</a:t>
            </a:r>
            <a:r>
              <a:rPr sz="1800" spc="-75"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大学在教学上强调独立和批判性的思考和 全球化的视野。本大学在</a:t>
            </a:r>
            <a:r>
              <a:rPr sz="1800" dirty="0">
                <a:latin typeface="Calibri" panose="020F0502020204030204"/>
                <a:cs typeface="Calibri" panose="020F0502020204030204"/>
              </a:rPr>
              <a:t>I</a:t>
            </a:r>
            <a:r>
              <a:rPr sz="1800" spc="-5" dirty="0">
                <a:latin typeface="Calibri" panose="020F0502020204030204"/>
                <a:cs typeface="Calibri" panose="020F0502020204030204"/>
              </a:rPr>
              <a:t>T</a:t>
            </a:r>
            <a:r>
              <a:rPr sz="1800" dirty="0">
                <a:latin typeface="宋体" panose="02010600030101010101" pitchFamily="2" charset="-122"/>
                <a:cs typeface="宋体" panose="02010600030101010101" pitchFamily="2" charset="-122"/>
              </a:rPr>
              <a:t>教学和研究方面力量雄厚，计划在</a:t>
            </a:r>
            <a:r>
              <a:rPr sz="1800" spc="-5" dirty="0">
                <a:latin typeface="Calibri" panose="020F0502020204030204"/>
                <a:cs typeface="Calibri" panose="020F0502020204030204"/>
              </a:rPr>
              <a:t>N</a:t>
            </a:r>
            <a:r>
              <a:rPr sz="1800" dirty="0">
                <a:latin typeface="Calibri" panose="020F0502020204030204"/>
                <a:cs typeface="Calibri" panose="020F0502020204030204"/>
              </a:rPr>
              <a:t>IIC</a:t>
            </a:r>
            <a:r>
              <a:rPr sz="1800" dirty="0">
                <a:latin typeface="宋体" panose="02010600030101010101" pitchFamily="2" charset="-122"/>
                <a:cs typeface="宋体" panose="02010600030101010101" pitchFamily="2" charset="-122"/>
              </a:rPr>
              <a:t>设立 其</a:t>
            </a:r>
            <a:r>
              <a:rPr sz="1800" spc="-10" dirty="0">
                <a:latin typeface="Calibri" panose="020F0502020204030204"/>
                <a:cs typeface="Calibri" panose="020F0502020204030204"/>
              </a:rPr>
              <a:t>Regis</a:t>
            </a:r>
            <a:r>
              <a:rPr sz="1800" dirty="0">
                <a:latin typeface="宋体" panose="02010600030101010101" pitchFamily="2" charset="-122"/>
                <a:cs typeface="宋体" panose="02010600030101010101" pitchFamily="2" charset="-122"/>
              </a:rPr>
              <a:t>大学研发创新中心。</a:t>
            </a:r>
            <a:endParaRPr sz="1800">
              <a:latin typeface="宋体" panose="02010600030101010101" pitchFamily="2" charset="-122"/>
              <a:cs typeface="宋体" panose="02010600030101010101" pitchFamily="2" charset="-122"/>
            </a:endParaRPr>
          </a:p>
          <a:p>
            <a:pPr>
              <a:lnSpc>
                <a:spcPct val="100000"/>
              </a:lnSpc>
              <a:spcBef>
                <a:spcPts val="5"/>
              </a:spcBef>
            </a:pPr>
            <a:endParaRPr sz="2450">
              <a:latin typeface="Times New Roman" panose="02020603050405020304"/>
              <a:cs typeface="Times New Roman" panose="02020603050405020304"/>
            </a:endParaRPr>
          </a:p>
          <a:p>
            <a:pPr marL="13335" marR="5080">
              <a:lnSpc>
                <a:spcPct val="100000"/>
              </a:lnSpc>
            </a:pPr>
            <a:r>
              <a:rPr sz="1800" dirty="0">
                <a:latin typeface="宋体" panose="02010600030101010101" pitchFamily="2" charset="-122"/>
                <a:cs typeface="宋体" panose="02010600030101010101" pitchFamily="2" charset="-122"/>
              </a:rPr>
              <a:t>魏氏医疗是一家新加坡医疗企业，在新加坡拥有广泛的医疗（含牙医） 资源、设施和人才，与新加坡、芬兰和美国的多个医院有者合作关系。 在中国有投资公司、教育培训业务，同时在苏州运营着魏氏国际科创 中心（一期）。在魏氏国际科创中心中，魏氏医疗将扮演主导的角色， 为以上合作伙伴的研发中心提供</a:t>
            </a:r>
            <a:r>
              <a:rPr sz="1800" spc="-5" dirty="0">
                <a:latin typeface="Calibri" panose="020F0502020204030204"/>
                <a:cs typeface="Calibri" panose="020F0502020204030204"/>
              </a:rPr>
              <a:t>IT</a:t>
            </a:r>
            <a:r>
              <a:rPr sz="1800" dirty="0">
                <a:latin typeface="宋体" panose="02010600030101010101" pitchFamily="2" charset="-122"/>
                <a:cs typeface="宋体" panose="02010600030101010101" pitchFamily="2" charset="-122"/>
              </a:rPr>
              <a:t>支持，提供商业化方面的协助。</a:t>
            </a:r>
            <a:endParaRPr sz="1800">
              <a:latin typeface="宋体" panose="02010600030101010101" pitchFamily="2" charset="-122"/>
              <a:cs typeface="宋体" panose="02010600030101010101" pitchFamily="2" charset="-122"/>
            </a:endParaRPr>
          </a:p>
        </p:txBody>
      </p:sp>
      <p:sp>
        <p:nvSpPr>
          <p:cNvPr id="5" name="object 5"/>
          <p:cNvSpPr/>
          <p:nvPr/>
        </p:nvSpPr>
        <p:spPr>
          <a:xfrm>
            <a:off x="296859" y="4971288"/>
            <a:ext cx="1667576" cy="388619"/>
          </a:xfrm>
          <a:prstGeom prst="rect">
            <a:avLst/>
          </a:prstGeom>
          <a:blipFill>
            <a:blip r:embed="rId3" cstate="print"/>
            <a:stretch>
              <a:fillRect/>
            </a:stretch>
          </a:blipFill>
        </p:spPr>
        <p:txBody>
          <a:bodyPr wrap="square" lIns="0" tIns="0" rIns="0" bIns="0" rtlCol="0"/>
          <a:lstStyle/>
          <a:p/>
        </p:txBody>
      </p:sp>
      <p:sp>
        <p:nvSpPr>
          <p:cNvPr id="6" name="object 6"/>
          <p:cNvSpPr txBox="1">
            <a:spLocks noGrp="1"/>
          </p:cNvSpPr>
          <p:nvPr>
            <p:ph type="title"/>
          </p:nvPr>
        </p:nvSpPr>
        <p:spPr>
          <a:xfrm>
            <a:off x="1964055" y="354965"/>
            <a:ext cx="3330575"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lang="zh-CN" kern="1200" dirty="0">
                <a:solidFill>
                  <a:schemeClr val="tx1"/>
                </a:solidFill>
                <a:latin typeface="微软雅黑" panose="020B0503020204020204" charset="-122"/>
                <a:ea typeface="+mn-ea"/>
                <a:cs typeface="微软雅黑" panose="020B0503020204020204" charset="-122"/>
                <a:sym typeface="+mn-ea"/>
              </a:rPr>
              <a:t>我们的合作伙</a:t>
            </a:r>
            <a:r>
              <a:rPr lang="zh-CN" kern="1200" dirty="0">
                <a:solidFill>
                  <a:schemeClr val="tx1"/>
                </a:solidFill>
                <a:latin typeface="微软雅黑" panose="020B0503020204020204" charset="-122"/>
                <a:ea typeface="+mn-ea"/>
                <a:cs typeface="微软雅黑" panose="020B0503020204020204" charset="-122"/>
              </a:rPr>
              <a:t>伴</a:t>
            </a:r>
            <a:endParaRPr lang="zh-CN" kern="1200" dirty="0">
              <a:solidFill>
                <a:schemeClr val="tx1"/>
              </a:solidFill>
              <a:latin typeface="微软雅黑" panose="020B0503020204020204" charset="-122"/>
              <a:ea typeface="+mn-ea"/>
              <a:cs typeface="微软雅黑" panose="020B0503020204020204" charset="-122"/>
            </a:endParaRPr>
          </a:p>
        </p:txBody>
      </p:sp>
      <p:sp>
        <p:nvSpPr>
          <p:cNvPr id="7" name="object 7"/>
          <p:cNvSpPr txBox="1"/>
          <p:nvPr/>
        </p:nvSpPr>
        <p:spPr>
          <a:xfrm>
            <a:off x="10118090" y="6434296"/>
            <a:ext cx="180975" cy="178435"/>
          </a:xfrm>
          <a:prstGeom prst="rect">
            <a:avLst/>
          </a:prstGeom>
        </p:spPr>
        <p:txBody>
          <a:bodyPr vert="horz" wrap="square" lIns="0" tIns="0" rIns="0" bIns="0" rtlCol="0">
            <a:spAutoFit/>
          </a:bodyPr>
          <a:lstStyle/>
          <a:p>
            <a:pPr>
              <a:lnSpc>
                <a:spcPts val="1335"/>
              </a:lnSpc>
            </a:pPr>
            <a:r>
              <a:rPr sz="1400" spc="-5" dirty="0">
                <a:latin typeface="Calibri" panose="020F0502020204030204"/>
                <a:cs typeface="Calibri" panose="020F0502020204030204"/>
              </a:rPr>
              <a:t>1</a:t>
            </a:r>
            <a:r>
              <a:rPr sz="1400" dirty="0">
                <a:latin typeface="Calibri" panose="020F0502020204030204"/>
                <a:cs typeface="Calibri" panose="020F0502020204030204"/>
              </a:rPr>
              <a:t>2</a:t>
            </a:r>
            <a:endParaRPr sz="1400">
              <a:latin typeface="Calibri" panose="020F0502020204030204"/>
              <a:cs typeface="Calibri" panose="020F0502020204030204"/>
            </a:endParaRPr>
          </a:p>
        </p:txBody>
      </p:sp>
      <p:sp>
        <p:nvSpPr>
          <p:cNvPr id="8" name="object 8"/>
          <p:cNvSpPr/>
          <p:nvPr/>
        </p:nvSpPr>
        <p:spPr>
          <a:xfrm>
            <a:off x="9409176" y="1185672"/>
            <a:ext cx="2782824" cy="5672328"/>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object 6"/>
          <p:cNvSpPr/>
          <p:nvPr/>
        </p:nvSpPr>
        <p:spPr>
          <a:xfrm>
            <a:off x="13970" y="1111250"/>
            <a:ext cx="12192000" cy="0"/>
          </a:xfrm>
          <a:custGeom>
            <a:avLst/>
            <a:gdLst/>
            <a:ahLst/>
            <a:cxnLst/>
            <a:rect l="l" t="t" r="r" b="b"/>
            <a:pathLst>
              <a:path w="12192000">
                <a:moveTo>
                  <a:pt x="0" y="0"/>
                </a:moveTo>
                <a:lnTo>
                  <a:pt x="12192000" y="0"/>
                </a:lnTo>
              </a:path>
            </a:pathLst>
          </a:custGeom>
          <a:ln w="71628">
            <a:solidFill>
              <a:srgbClr val="CC0000"/>
            </a:solidFill>
          </a:ln>
        </p:spPr>
        <p:txBody>
          <a:bodyPr wrap="square" lIns="0" tIns="0" rIns="0" bIns="0" rtlCol="0"/>
          <a:p/>
        </p:txBody>
      </p:sp>
      <p:sp>
        <p:nvSpPr>
          <p:cNvPr id="29" name="object 2"/>
          <p:cNvSpPr/>
          <p:nvPr/>
        </p:nvSpPr>
        <p:spPr>
          <a:xfrm>
            <a:off x="8247380" y="4417695"/>
            <a:ext cx="2722245" cy="2440940"/>
          </a:xfrm>
          <a:custGeom>
            <a:avLst/>
            <a:gdLst/>
            <a:ahLst/>
            <a:cxnLst/>
            <a:rect l="l" t="t" r="r" b="b"/>
            <a:pathLst>
              <a:path w="2722245" h="2862579">
                <a:moveTo>
                  <a:pt x="0" y="0"/>
                </a:moveTo>
                <a:lnTo>
                  <a:pt x="2721863" y="0"/>
                </a:lnTo>
                <a:lnTo>
                  <a:pt x="2721863" y="2862072"/>
                </a:lnTo>
                <a:lnTo>
                  <a:pt x="0" y="2862072"/>
                </a:lnTo>
                <a:lnTo>
                  <a:pt x="0" y="0"/>
                </a:lnTo>
                <a:close/>
              </a:path>
            </a:pathLst>
          </a:custGeom>
          <a:solidFill>
            <a:srgbClr val="DAE2F3"/>
          </a:solidFill>
        </p:spPr>
        <p:txBody>
          <a:bodyPr wrap="square" lIns="0" tIns="0" rIns="0" bIns="0" rtlCol="0"/>
          <a:p/>
        </p:txBody>
      </p:sp>
      <p:sp>
        <p:nvSpPr>
          <p:cNvPr id="40" name="object 3"/>
          <p:cNvSpPr/>
          <p:nvPr/>
        </p:nvSpPr>
        <p:spPr>
          <a:xfrm>
            <a:off x="1211580" y="3997452"/>
            <a:ext cx="2722245" cy="2862580"/>
          </a:xfrm>
          <a:custGeom>
            <a:avLst/>
            <a:gdLst/>
            <a:ahLst/>
            <a:cxnLst/>
            <a:rect l="l" t="t" r="r" b="b"/>
            <a:pathLst>
              <a:path w="2722245" h="2862579">
                <a:moveTo>
                  <a:pt x="0" y="0"/>
                </a:moveTo>
                <a:lnTo>
                  <a:pt x="2721864" y="0"/>
                </a:lnTo>
                <a:lnTo>
                  <a:pt x="2721864" y="2862072"/>
                </a:lnTo>
                <a:lnTo>
                  <a:pt x="0" y="2862072"/>
                </a:lnTo>
                <a:lnTo>
                  <a:pt x="0" y="0"/>
                </a:lnTo>
                <a:close/>
              </a:path>
            </a:pathLst>
          </a:custGeom>
          <a:solidFill>
            <a:srgbClr val="DAE2F3"/>
          </a:solidFill>
        </p:spPr>
        <p:txBody>
          <a:bodyPr wrap="square" lIns="0" tIns="0" rIns="0" bIns="0" rtlCol="0"/>
          <a:p/>
        </p:txBody>
      </p:sp>
      <p:sp>
        <p:nvSpPr>
          <p:cNvPr id="41" name="object 4"/>
          <p:cNvSpPr/>
          <p:nvPr/>
        </p:nvSpPr>
        <p:spPr>
          <a:xfrm>
            <a:off x="1211580" y="954405"/>
            <a:ext cx="9756775" cy="3620135"/>
          </a:xfrm>
          <a:custGeom>
            <a:avLst/>
            <a:gdLst/>
            <a:ahLst/>
            <a:cxnLst/>
            <a:rect l="l" t="t" r="r" b="b"/>
            <a:pathLst>
              <a:path w="9756775" h="2585085">
                <a:moveTo>
                  <a:pt x="0" y="0"/>
                </a:moveTo>
                <a:lnTo>
                  <a:pt x="9756648" y="0"/>
                </a:lnTo>
                <a:lnTo>
                  <a:pt x="9756648" y="2584704"/>
                </a:lnTo>
                <a:lnTo>
                  <a:pt x="0" y="2584704"/>
                </a:lnTo>
                <a:lnTo>
                  <a:pt x="0" y="0"/>
                </a:lnTo>
                <a:close/>
              </a:path>
            </a:pathLst>
          </a:custGeom>
          <a:solidFill>
            <a:srgbClr val="DAE2F3"/>
          </a:solidFill>
        </p:spPr>
        <p:txBody>
          <a:bodyPr wrap="square" lIns="0" tIns="0" rIns="0" bIns="0" rtlCol="0"/>
          <a:p/>
        </p:txBody>
      </p:sp>
      <p:sp>
        <p:nvSpPr>
          <p:cNvPr id="42" name="object 5"/>
          <p:cNvSpPr txBox="1">
            <a:spLocks noGrp="1"/>
          </p:cNvSpPr>
          <p:nvPr>
            <p:ph type="title"/>
          </p:nvPr>
        </p:nvSpPr>
        <p:spPr>
          <a:xfrm>
            <a:off x="1969134" y="300355"/>
            <a:ext cx="4921250" cy="381635"/>
          </a:xfrm>
          <a:prstGeom prst="rect">
            <a:avLst/>
          </a:prstGeom>
        </p:spPr>
        <p:txBody>
          <a:bodyPr vert="horz" wrap="square" lIns="0" tIns="12700" rIns="0" bIns="0" rtlCol="0">
            <a:spAutoFit/>
          </a:bodyPr>
          <a:p>
            <a:pPr marL="12700" algn="l" defTabSz="914400">
              <a:lnSpc>
                <a:spcPct val="100000"/>
              </a:lnSpc>
              <a:spcBef>
                <a:spcPts val="100"/>
              </a:spcBef>
              <a:buClrTx/>
              <a:buSzTx/>
              <a:buFontTx/>
            </a:pPr>
            <a:r>
              <a:rPr kern="1200" dirty="0">
                <a:solidFill>
                  <a:schemeClr val="tx1"/>
                </a:solidFill>
                <a:latin typeface="微软雅黑" panose="020B0503020204020204" charset="-122"/>
                <a:ea typeface="+mn-ea"/>
                <a:cs typeface="微软雅黑" panose="020B0503020204020204" charset="-122"/>
              </a:rPr>
              <a:t>我们的合作伙伴和客户</a:t>
            </a:r>
            <a:endParaRPr kern="1200" dirty="0">
              <a:solidFill>
                <a:schemeClr val="tx1"/>
              </a:solidFill>
              <a:latin typeface="微软雅黑" panose="020B0503020204020204" charset="-122"/>
              <a:ea typeface="+mn-ea"/>
              <a:cs typeface="微软雅黑" panose="020B0503020204020204" charset="-122"/>
            </a:endParaRPr>
          </a:p>
        </p:txBody>
      </p:sp>
      <p:sp>
        <p:nvSpPr>
          <p:cNvPr id="43" name="object 6"/>
          <p:cNvSpPr/>
          <p:nvPr/>
        </p:nvSpPr>
        <p:spPr>
          <a:xfrm>
            <a:off x="3933190" y="4616450"/>
            <a:ext cx="4314825" cy="2117725"/>
          </a:xfrm>
          <a:prstGeom prst="rect">
            <a:avLst/>
          </a:prstGeom>
          <a:blipFill>
            <a:blip r:embed="rId1" cstate="print"/>
            <a:stretch>
              <a:fillRect/>
            </a:stretch>
          </a:blipFill>
        </p:spPr>
        <p:txBody>
          <a:bodyPr wrap="square" lIns="0" tIns="0" rIns="0" bIns="0" rtlCol="0"/>
          <a:p/>
        </p:txBody>
      </p:sp>
      <p:sp>
        <p:nvSpPr>
          <p:cNvPr id="44" name="object 7"/>
          <p:cNvSpPr txBox="1"/>
          <p:nvPr/>
        </p:nvSpPr>
        <p:spPr>
          <a:xfrm>
            <a:off x="7719060" y="1090930"/>
            <a:ext cx="4836795" cy="4401820"/>
          </a:xfrm>
          <a:prstGeom prst="rect">
            <a:avLst/>
          </a:prstGeom>
        </p:spPr>
        <p:txBody>
          <a:bodyPr vert="horz" wrap="square" lIns="0" tIns="12700" rIns="0" bIns="0" rtlCol="0">
            <a:spAutoFit/>
          </a:bodyPr>
          <a:p>
            <a:pPr marL="298450" indent="-285750">
              <a:lnSpc>
                <a:spcPct val="100000"/>
              </a:lnSpc>
              <a:spcBef>
                <a:spcPts val="100"/>
              </a:spcBef>
              <a:buFont typeface="Arial" panose="020B0604020202020204" pitchFamily="34" charset="0"/>
              <a:buChar char="•"/>
              <a:tabLst>
                <a:tab pos="297815" algn="l"/>
                <a:tab pos="298450" algn="l"/>
              </a:tabLst>
            </a:pPr>
            <a:r>
              <a:rPr sz="1800" dirty="0">
                <a:latin typeface="宋体" panose="02010600030101010101" pitchFamily="2" charset="-122"/>
                <a:cs typeface="宋体" panose="02010600030101010101" pitchFamily="2" charset="-122"/>
              </a:rPr>
              <a:t>苏州吴江区卫生局</a:t>
            </a:r>
            <a:endParaRPr sz="1800">
              <a:latin typeface="宋体" panose="02010600030101010101" pitchFamily="2" charset="-122"/>
              <a:cs typeface="宋体" panose="02010600030101010101" pitchFamily="2" charset="-122"/>
            </a:endParaRPr>
          </a:p>
          <a:p>
            <a:pPr marL="298450" indent="-285750">
              <a:lnSpc>
                <a:spcPct val="100000"/>
              </a:lnSpc>
              <a:buFont typeface="Arial" panose="020B0604020202020204" pitchFamily="34" charset="0"/>
              <a:buChar char="•"/>
              <a:tabLst>
                <a:tab pos="297815" algn="l"/>
                <a:tab pos="298450" algn="l"/>
              </a:tabLst>
            </a:pPr>
            <a:r>
              <a:rPr sz="1800" dirty="0">
                <a:latin typeface="宋体" panose="02010600030101010101" pitchFamily="2" charset="-122"/>
                <a:cs typeface="宋体" panose="02010600030101010101" pitchFamily="2" charset="-122"/>
              </a:rPr>
              <a:t>苏州第九医院</a:t>
            </a:r>
            <a:endParaRPr sz="1800">
              <a:latin typeface="宋体" panose="02010600030101010101" pitchFamily="2" charset="-122"/>
              <a:cs typeface="宋体" panose="02010600030101010101" pitchFamily="2" charset="-122"/>
            </a:endParaRPr>
          </a:p>
          <a:p>
            <a:pPr marL="285750" indent="-285750">
              <a:lnSpc>
                <a:spcPct val="100000"/>
              </a:lnSpc>
              <a:spcBef>
                <a:spcPts val="5"/>
              </a:spcBef>
              <a:buFont typeface="Arial" panose="020B0604020202020204" pitchFamily="34" charset="0"/>
              <a:buChar char="•"/>
            </a:pPr>
            <a:r>
              <a:rPr sz="1800" dirty="0">
                <a:latin typeface="宋体" panose="02010600030101010101" pitchFamily="2" charset="-122"/>
                <a:cs typeface="宋体" panose="02010600030101010101" pitchFamily="2" charset="-122"/>
              </a:rPr>
              <a:t>无锡第八医院</a:t>
            </a:r>
            <a:endParaRPr sz="1800" dirty="0">
              <a:latin typeface="宋体" panose="02010600030101010101" pitchFamily="2" charset="-122"/>
              <a:cs typeface="宋体" panose="02010600030101010101" pitchFamily="2" charset="-122"/>
            </a:endParaRPr>
          </a:p>
          <a:p>
            <a:pPr marL="285750" indent="-285750">
              <a:lnSpc>
                <a:spcPct val="100000"/>
              </a:lnSpc>
              <a:spcBef>
                <a:spcPts val="5"/>
              </a:spcBef>
              <a:buFont typeface="Arial" panose="020B0604020202020204" pitchFamily="34" charset="0"/>
              <a:buChar char="•"/>
            </a:pPr>
            <a:r>
              <a:rPr sz="1800" dirty="0">
                <a:latin typeface="宋体" panose="02010600030101010101" pitchFamily="2" charset="-122"/>
                <a:cs typeface="宋体" panose="02010600030101010101" pitchFamily="2" charset="-122"/>
              </a:rPr>
              <a:t>无锡第三医院</a:t>
            </a:r>
            <a:endParaRPr sz="1800" dirty="0">
              <a:latin typeface="宋体" panose="02010600030101010101" pitchFamily="2" charset="-122"/>
              <a:cs typeface="宋体" panose="02010600030101010101" pitchFamily="2" charset="-122"/>
            </a:endParaRPr>
          </a:p>
          <a:p>
            <a:pPr marL="285750" indent="-285750" algn="just">
              <a:lnSpc>
                <a:spcPct val="100000"/>
              </a:lnSpc>
              <a:spcBef>
                <a:spcPts val="5"/>
              </a:spcBef>
              <a:buFont typeface="Arial" panose="020B0604020202020204"/>
              <a:buChar char="•"/>
            </a:pPr>
            <a:endParaRPr sz="1800" dirty="0">
              <a:latin typeface="宋体" panose="02010600030101010101" pitchFamily="2" charset="-122"/>
              <a:cs typeface="宋体" panose="02010600030101010101" pitchFamily="2" charset="-122"/>
            </a:endParaRPr>
          </a:p>
          <a:p>
            <a:pPr marL="774700" lvl="1" indent="-285750" algn="just">
              <a:lnSpc>
                <a:spcPct val="30000"/>
              </a:lnSpc>
              <a:buFont typeface="Arial" panose="020B0604020202020204"/>
              <a:buChar char="•"/>
              <a:tabLst>
                <a:tab pos="774065" algn="l"/>
                <a:tab pos="774700" algn="l"/>
              </a:tabLst>
            </a:pPr>
            <a:endParaRPr sz="1800" dirty="0">
              <a:latin typeface="宋体" panose="02010600030101010101" pitchFamily="2" charset="-122"/>
              <a:cs typeface="宋体" panose="02010600030101010101" pitchFamily="2" charset="-122"/>
            </a:endParaRPr>
          </a:p>
          <a:p>
            <a:pPr marL="774700" lvl="1" indent="-285750" algn="just">
              <a:lnSpc>
                <a:spcPct val="30000"/>
              </a:lnSpc>
              <a:buFont typeface="Arial" panose="020B0604020202020204"/>
              <a:buChar char="•"/>
              <a:tabLst>
                <a:tab pos="774065" algn="l"/>
                <a:tab pos="774700" algn="l"/>
              </a:tabLst>
            </a:pPr>
            <a:endParaRPr sz="1800" dirty="0">
              <a:latin typeface="宋体" panose="02010600030101010101" pitchFamily="2" charset="-122"/>
              <a:cs typeface="宋体" panose="02010600030101010101" pitchFamily="2" charset="-122"/>
            </a:endParaRPr>
          </a:p>
          <a:p>
            <a:pPr marL="774700" lvl="1" indent="-285750" algn="just">
              <a:lnSpc>
                <a:spcPct val="30000"/>
              </a:lnSpc>
              <a:buFont typeface="Arial" panose="020B0604020202020204"/>
              <a:buChar char="•"/>
              <a:tabLst>
                <a:tab pos="774065" algn="l"/>
                <a:tab pos="774700" algn="l"/>
              </a:tabLst>
            </a:pPr>
            <a:endParaRPr sz="1800" dirty="0">
              <a:latin typeface="宋体" panose="02010600030101010101" pitchFamily="2" charset="-122"/>
              <a:cs typeface="宋体" panose="02010600030101010101" pitchFamily="2" charset="-122"/>
            </a:endParaRPr>
          </a:p>
          <a:p>
            <a:pPr marL="774700" lvl="1" indent="-285750" algn="just">
              <a:lnSpc>
                <a:spcPct val="30000"/>
              </a:lnSpc>
              <a:buFont typeface="Arial" panose="020B0604020202020204"/>
              <a:buChar char="•"/>
              <a:tabLst>
                <a:tab pos="774065" algn="l"/>
                <a:tab pos="774700" algn="l"/>
              </a:tabLst>
            </a:pPr>
            <a:endParaRPr sz="1800" dirty="0">
              <a:latin typeface="宋体" panose="02010600030101010101" pitchFamily="2" charset="-122"/>
              <a:cs typeface="宋体" panose="02010600030101010101" pitchFamily="2" charset="-122"/>
            </a:endParaRPr>
          </a:p>
          <a:p>
            <a:pPr marL="774700" lvl="1" indent="-285750" algn="just">
              <a:lnSpc>
                <a:spcPct val="30000"/>
              </a:lnSpc>
              <a:buFont typeface="Arial" panose="020B0604020202020204"/>
              <a:buChar char="•"/>
              <a:tabLst>
                <a:tab pos="774065" algn="l"/>
                <a:tab pos="774700" algn="l"/>
              </a:tabLst>
            </a:pPr>
            <a:r>
              <a:rPr sz="1800" dirty="0">
                <a:latin typeface="宋体" panose="02010600030101010101" pitchFamily="2" charset="-122"/>
                <a:cs typeface="宋体" panose="02010600030101010101" pitchFamily="2" charset="-122"/>
              </a:rPr>
              <a:t>隆力奇集团</a:t>
            </a:r>
            <a:endParaRPr sz="1800" dirty="0">
              <a:latin typeface="宋体" panose="02010600030101010101" pitchFamily="2" charset="-122"/>
              <a:cs typeface="宋体" panose="02010600030101010101" pitchFamily="2" charset="-122"/>
            </a:endParaRPr>
          </a:p>
          <a:p>
            <a:pPr marL="774700" lvl="1" indent="-285750" algn="just">
              <a:lnSpc>
                <a:spcPct val="30000"/>
              </a:lnSpc>
              <a:spcBef>
                <a:spcPts val="1775"/>
              </a:spcBef>
              <a:buFont typeface="Arial" panose="020B0604020202020204"/>
              <a:buChar char="•"/>
              <a:tabLst>
                <a:tab pos="774065" algn="l"/>
                <a:tab pos="774700" algn="l"/>
              </a:tabLst>
            </a:pPr>
            <a:r>
              <a:rPr lang="en-US" sz="1800">
                <a:latin typeface="宋体" panose="02010600030101010101" pitchFamily="2" charset="-122"/>
                <a:cs typeface="宋体" panose="02010600030101010101" pitchFamily="2" charset="-122"/>
              </a:rPr>
              <a:t>WCI</a:t>
            </a:r>
            <a:r>
              <a:rPr lang="zh-CN" altLang="en-US" sz="1800">
                <a:latin typeface="宋体" panose="02010600030101010101" pitchFamily="2" charset="-122"/>
                <a:cs typeface="宋体" panose="02010600030101010101" pitchFamily="2" charset="-122"/>
              </a:rPr>
              <a:t>投资集团</a:t>
            </a:r>
            <a:endParaRPr lang="zh-CN" altLang="en-US" sz="1800">
              <a:latin typeface="宋体" panose="02010600030101010101" pitchFamily="2" charset="-122"/>
              <a:cs typeface="宋体" panose="02010600030101010101" pitchFamily="2" charset="-122"/>
            </a:endParaRPr>
          </a:p>
          <a:p>
            <a:pPr marL="774700" lvl="1" indent="-285750" algn="just">
              <a:lnSpc>
                <a:spcPct val="60000"/>
              </a:lnSpc>
              <a:spcBef>
                <a:spcPts val="1775"/>
              </a:spcBef>
              <a:buFont typeface="Arial" panose="020B0604020202020204"/>
              <a:buChar char="•"/>
              <a:tabLst>
                <a:tab pos="774065" algn="l"/>
                <a:tab pos="774700" algn="l"/>
              </a:tabLst>
            </a:pPr>
            <a:r>
              <a:rPr lang="zh-CN" altLang="en-US" sz="1800">
                <a:latin typeface="宋体" panose="02010600030101010101" pitchFamily="2" charset="-122"/>
                <a:cs typeface="宋体" panose="02010600030101010101" pitchFamily="2" charset="-122"/>
              </a:rPr>
              <a:t>如新中国</a:t>
            </a:r>
            <a:endParaRPr lang="zh-CN" altLang="en-US" sz="1800">
              <a:latin typeface="宋体" panose="02010600030101010101" pitchFamily="2" charset="-122"/>
              <a:cs typeface="宋体" panose="02010600030101010101" pitchFamily="2" charset="-122"/>
            </a:endParaRPr>
          </a:p>
          <a:p>
            <a:pPr marL="774700" lvl="1" indent="-285750" algn="just">
              <a:lnSpc>
                <a:spcPct val="30000"/>
              </a:lnSpc>
              <a:spcBef>
                <a:spcPts val="1775"/>
              </a:spcBef>
              <a:buFont typeface="Arial" panose="020B0604020202020204"/>
              <a:buChar char="•"/>
              <a:tabLst>
                <a:tab pos="774065" algn="l"/>
                <a:tab pos="774700" algn="l"/>
              </a:tabLst>
            </a:pPr>
            <a:r>
              <a:rPr lang="en-US" altLang="zh-CN" sz="1800">
                <a:latin typeface="宋体" panose="02010600030101010101" pitchFamily="2" charset="-122"/>
                <a:cs typeface="宋体" panose="02010600030101010101" pitchFamily="2" charset="-122"/>
              </a:rPr>
              <a:t>NHD</a:t>
            </a:r>
            <a:r>
              <a:rPr lang="zh-CN" altLang="en-US" sz="1800">
                <a:latin typeface="宋体" panose="02010600030101010101" pitchFamily="2" charset="-122"/>
                <a:cs typeface="宋体" panose="02010600030101010101" pitchFamily="2" charset="-122"/>
              </a:rPr>
              <a:t>中国</a:t>
            </a:r>
            <a:endParaRPr lang="zh-CN" altLang="en-US" sz="1800">
              <a:latin typeface="宋体" panose="02010600030101010101" pitchFamily="2" charset="-122"/>
              <a:cs typeface="宋体" panose="02010600030101010101" pitchFamily="2" charset="-122"/>
            </a:endParaRPr>
          </a:p>
          <a:p>
            <a:pPr marL="774700" lvl="1" indent="-285750" algn="just">
              <a:lnSpc>
                <a:spcPct val="30000"/>
              </a:lnSpc>
              <a:spcBef>
                <a:spcPts val="1775"/>
              </a:spcBef>
              <a:buFont typeface="Arial" panose="020B0604020202020204"/>
              <a:buChar char="•"/>
              <a:tabLst>
                <a:tab pos="774065" algn="l"/>
                <a:tab pos="774700" algn="l"/>
              </a:tabLst>
            </a:pPr>
            <a:r>
              <a:rPr lang="zh-CN" altLang="en-US" sz="1800">
                <a:latin typeface="宋体" panose="02010600030101010101" pitchFamily="2" charset="-122"/>
                <a:cs typeface="宋体" panose="02010600030101010101" pitchFamily="2" charset="-122"/>
              </a:rPr>
              <a:t>妮维雅中国</a:t>
            </a:r>
            <a:endParaRPr lang="zh-CN" altLang="en-US" sz="1800">
              <a:latin typeface="宋体" panose="02010600030101010101" pitchFamily="2" charset="-122"/>
              <a:cs typeface="宋体" panose="02010600030101010101" pitchFamily="2" charset="-122"/>
            </a:endParaRPr>
          </a:p>
          <a:p>
            <a:pPr marL="774700" lvl="1" indent="-285750" algn="just">
              <a:lnSpc>
                <a:spcPct val="30000"/>
              </a:lnSpc>
              <a:spcBef>
                <a:spcPts val="1775"/>
              </a:spcBef>
              <a:buFont typeface="Arial" panose="020B0604020202020204"/>
              <a:buChar char="•"/>
              <a:tabLst>
                <a:tab pos="774065" algn="l"/>
                <a:tab pos="774700" algn="l"/>
              </a:tabLst>
            </a:pPr>
            <a:r>
              <a:rPr lang="zh-CN" altLang="en-US" sz="1800">
                <a:latin typeface="宋体" panose="02010600030101010101" pitchFamily="2" charset="-122"/>
                <a:cs typeface="宋体" panose="02010600030101010101" pitchFamily="2" charset="-122"/>
              </a:rPr>
              <a:t>联邦快递中国</a:t>
            </a:r>
            <a:endParaRPr lang="zh-CN" altLang="en-US" sz="1800">
              <a:latin typeface="宋体" panose="02010600030101010101" pitchFamily="2" charset="-122"/>
              <a:cs typeface="宋体" panose="02010600030101010101" pitchFamily="2" charset="-122"/>
            </a:endParaRPr>
          </a:p>
          <a:p>
            <a:pPr marL="774700" lvl="1" indent="-285750" algn="just">
              <a:lnSpc>
                <a:spcPct val="80000"/>
              </a:lnSpc>
              <a:spcBef>
                <a:spcPts val="1775"/>
              </a:spcBef>
              <a:buFont typeface="Arial" panose="020B0604020202020204"/>
              <a:buChar char="•"/>
              <a:tabLst>
                <a:tab pos="774065" algn="l"/>
                <a:tab pos="774700" algn="l"/>
              </a:tabLst>
            </a:pPr>
            <a:endParaRPr lang="zh-CN" altLang="en-US" sz="1800">
              <a:latin typeface="宋体" panose="02010600030101010101" pitchFamily="2" charset="-122"/>
              <a:cs typeface="宋体" panose="02010600030101010101" pitchFamily="2" charset="-122"/>
            </a:endParaRPr>
          </a:p>
          <a:p>
            <a:pPr marL="774700" lvl="1" indent="-285750">
              <a:lnSpc>
                <a:spcPct val="100000"/>
              </a:lnSpc>
              <a:spcBef>
                <a:spcPts val="1775"/>
              </a:spcBef>
              <a:buFont typeface="Arial" panose="020B0604020202020204"/>
              <a:buChar char="•"/>
              <a:tabLst>
                <a:tab pos="774065" algn="l"/>
                <a:tab pos="774700" algn="l"/>
              </a:tabLst>
            </a:pPr>
            <a:endParaRPr lang="zh-CN" altLang="en-US" sz="1800">
              <a:latin typeface="宋体" panose="02010600030101010101" pitchFamily="2" charset="-122"/>
              <a:cs typeface="宋体" panose="02010600030101010101" pitchFamily="2" charset="-122"/>
            </a:endParaRPr>
          </a:p>
        </p:txBody>
      </p:sp>
      <p:sp>
        <p:nvSpPr>
          <p:cNvPr id="45" name="object 8"/>
          <p:cNvSpPr txBox="1"/>
          <p:nvPr/>
        </p:nvSpPr>
        <p:spPr>
          <a:xfrm>
            <a:off x="3291840" y="1577340"/>
            <a:ext cx="996950" cy="843280"/>
          </a:xfrm>
          <a:prstGeom prst="rect">
            <a:avLst/>
          </a:prstGeom>
        </p:spPr>
        <p:txBody>
          <a:bodyPr vert="horz" wrap="square" lIns="0" tIns="12700" rIns="0" bIns="0" rtlCol="0">
            <a:spAutoFit/>
          </a:bodyPr>
          <a:p>
            <a:pPr marL="298450" marR="5080" indent="-285750" algn="just">
              <a:lnSpc>
                <a:spcPct val="100000"/>
              </a:lnSpc>
              <a:spcBef>
                <a:spcPts val="100"/>
              </a:spcBef>
              <a:buFont typeface="Arial" panose="020B0604020202020204"/>
              <a:buChar char="•"/>
              <a:tabLst>
                <a:tab pos="298450" algn="l"/>
              </a:tabLst>
            </a:pPr>
            <a:r>
              <a:rPr sz="1800" dirty="0">
                <a:latin typeface="宋体" panose="02010600030101010101" pitchFamily="2" charset="-122"/>
                <a:cs typeface="宋体" panose="02010600030101010101" pitchFamily="2" charset="-122"/>
              </a:rPr>
              <a:t>兰州</a:t>
            </a:r>
            <a:r>
              <a:rPr lang="zh-CN" sz="1800" dirty="0">
                <a:latin typeface="宋体" panose="02010600030101010101" pitchFamily="2" charset="-122"/>
                <a:cs typeface="宋体" panose="02010600030101010101" pitchFamily="2" charset="-122"/>
              </a:rPr>
              <a:t>军区总医院</a:t>
            </a:r>
            <a:endParaRPr lang="zh-CN" sz="1800" dirty="0">
              <a:latin typeface="宋体" panose="02010600030101010101" pitchFamily="2" charset="-122"/>
              <a:cs typeface="宋体" panose="02010600030101010101" pitchFamily="2" charset="-122"/>
            </a:endParaRPr>
          </a:p>
        </p:txBody>
      </p:sp>
      <p:sp>
        <p:nvSpPr>
          <p:cNvPr id="46" name="object 9"/>
          <p:cNvSpPr/>
          <p:nvPr/>
        </p:nvSpPr>
        <p:spPr>
          <a:xfrm>
            <a:off x="5180076" y="1196339"/>
            <a:ext cx="1043940" cy="646430"/>
          </a:xfrm>
          <a:custGeom>
            <a:avLst/>
            <a:gdLst/>
            <a:ahLst/>
            <a:cxnLst/>
            <a:rect l="l" t="t" r="r" b="b"/>
            <a:pathLst>
              <a:path w="1043939" h="646430">
                <a:moveTo>
                  <a:pt x="0" y="0"/>
                </a:moveTo>
                <a:lnTo>
                  <a:pt x="1043939" y="0"/>
                </a:lnTo>
                <a:lnTo>
                  <a:pt x="1043939" y="646176"/>
                </a:lnTo>
                <a:lnTo>
                  <a:pt x="0" y="646176"/>
                </a:lnTo>
                <a:lnTo>
                  <a:pt x="0" y="0"/>
                </a:lnTo>
                <a:close/>
              </a:path>
            </a:pathLst>
          </a:custGeom>
          <a:solidFill>
            <a:srgbClr val="538235"/>
          </a:solidFill>
        </p:spPr>
        <p:txBody>
          <a:bodyPr wrap="square" lIns="0" tIns="0" rIns="0" bIns="0" rtlCol="0"/>
          <a:p/>
        </p:txBody>
      </p:sp>
      <p:sp>
        <p:nvSpPr>
          <p:cNvPr id="47" name="object 10"/>
          <p:cNvSpPr/>
          <p:nvPr/>
        </p:nvSpPr>
        <p:spPr>
          <a:xfrm>
            <a:off x="5176520" y="1193164"/>
            <a:ext cx="1050925" cy="652780"/>
          </a:xfrm>
          <a:custGeom>
            <a:avLst/>
            <a:gdLst/>
            <a:ahLst/>
            <a:cxnLst/>
            <a:rect l="l" t="t" r="r" b="b"/>
            <a:pathLst>
              <a:path w="1050925" h="652780">
                <a:moveTo>
                  <a:pt x="1050925" y="652780"/>
                </a:moveTo>
                <a:lnTo>
                  <a:pt x="0" y="652780"/>
                </a:lnTo>
                <a:lnTo>
                  <a:pt x="0" y="0"/>
                </a:lnTo>
                <a:lnTo>
                  <a:pt x="1050925" y="0"/>
                </a:lnTo>
                <a:lnTo>
                  <a:pt x="1050925" y="3810"/>
                </a:lnTo>
                <a:lnTo>
                  <a:pt x="7619" y="3810"/>
                </a:lnTo>
                <a:lnTo>
                  <a:pt x="3809" y="7620"/>
                </a:lnTo>
                <a:lnTo>
                  <a:pt x="7619" y="7620"/>
                </a:lnTo>
                <a:lnTo>
                  <a:pt x="7619" y="645160"/>
                </a:lnTo>
                <a:lnTo>
                  <a:pt x="3809" y="645160"/>
                </a:lnTo>
                <a:lnTo>
                  <a:pt x="7619" y="648970"/>
                </a:lnTo>
                <a:lnTo>
                  <a:pt x="1050925" y="648970"/>
                </a:lnTo>
                <a:lnTo>
                  <a:pt x="1050925" y="652780"/>
                </a:lnTo>
                <a:close/>
              </a:path>
              <a:path w="1050925" h="652780">
                <a:moveTo>
                  <a:pt x="7619" y="7620"/>
                </a:moveTo>
                <a:lnTo>
                  <a:pt x="3809" y="7620"/>
                </a:lnTo>
                <a:lnTo>
                  <a:pt x="7619" y="3810"/>
                </a:lnTo>
                <a:lnTo>
                  <a:pt x="7619" y="7620"/>
                </a:lnTo>
                <a:close/>
              </a:path>
              <a:path w="1050925" h="652780">
                <a:moveTo>
                  <a:pt x="1043304" y="7620"/>
                </a:moveTo>
                <a:lnTo>
                  <a:pt x="7619" y="7620"/>
                </a:lnTo>
                <a:lnTo>
                  <a:pt x="7619" y="3810"/>
                </a:lnTo>
                <a:lnTo>
                  <a:pt x="1043304" y="3810"/>
                </a:lnTo>
                <a:lnTo>
                  <a:pt x="1043304" y="7620"/>
                </a:lnTo>
                <a:close/>
              </a:path>
              <a:path w="1050925" h="652780">
                <a:moveTo>
                  <a:pt x="1043304" y="648970"/>
                </a:moveTo>
                <a:lnTo>
                  <a:pt x="1043304" y="3810"/>
                </a:lnTo>
                <a:lnTo>
                  <a:pt x="1047114" y="7620"/>
                </a:lnTo>
                <a:lnTo>
                  <a:pt x="1050925" y="7620"/>
                </a:lnTo>
                <a:lnTo>
                  <a:pt x="1050925" y="645160"/>
                </a:lnTo>
                <a:lnTo>
                  <a:pt x="1047114" y="645160"/>
                </a:lnTo>
                <a:lnTo>
                  <a:pt x="1043304" y="648970"/>
                </a:lnTo>
                <a:close/>
              </a:path>
              <a:path w="1050925" h="652780">
                <a:moveTo>
                  <a:pt x="1050925" y="7620"/>
                </a:moveTo>
                <a:lnTo>
                  <a:pt x="1047114" y="7620"/>
                </a:lnTo>
                <a:lnTo>
                  <a:pt x="1043304" y="3810"/>
                </a:lnTo>
                <a:lnTo>
                  <a:pt x="1050925" y="3810"/>
                </a:lnTo>
                <a:lnTo>
                  <a:pt x="1050925" y="7620"/>
                </a:lnTo>
                <a:close/>
              </a:path>
              <a:path w="1050925" h="652780">
                <a:moveTo>
                  <a:pt x="7619" y="648970"/>
                </a:moveTo>
                <a:lnTo>
                  <a:pt x="3809" y="645160"/>
                </a:lnTo>
                <a:lnTo>
                  <a:pt x="7619" y="645160"/>
                </a:lnTo>
                <a:lnTo>
                  <a:pt x="7619" y="648970"/>
                </a:lnTo>
                <a:close/>
              </a:path>
              <a:path w="1050925" h="652780">
                <a:moveTo>
                  <a:pt x="1043304" y="648970"/>
                </a:moveTo>
                <a:lnTo>
                  <a:pt x="7619" y="648970"/>
                </a:lnTo>
                <a:lnTo>
                  <a:pt x="7619" y="645160"/>
                </a:lnTo>
                <a:lnTo>
                  <a:pt x="1043304" y="645160"/>
                </a:lnTo>
                <a:lnTo>
                  <a:pt x="1043304" y="648970"/>
                </a:lnTo>
                <a:close/>
              </a:path>
              <a:path w="1050925" h="652780">
                <a:moveTo>
                  <a:pt x="1050925" y="648970"/>
                </a:moveTo>
                <a:lnTo>
                  <a:pt x="1043304" y="648970"/>
                </a:lnTo>
                <a:lnTo>
                  <a:pt x="1047114" y="645160"/>
                </a:lnTo>
                <a:lnTo>
                  <a:pt x="1050925" y="645160"/>
                </a:lnTo>
                <a:lnTo>
                  <a:pt x="1050925" y="648970"/>
                </a:lnTo>
                <a:close/>
              </a:path>
            </a:pathLst>
          </a:custGeom>
          <a:solidFill>
            <a:srgbClr val="6FAC46"/>
          </a:solidFill>
        </p:spPr>
        <p:txBody>
          <a:bodyPr wrap="square" lIns="0" tIns="0" rIns="0" bIns="0" rtlCol="0"/>
          <a:p/>
        </p:txBody>
      </p:sp>
      <p:sp>
        <p:nvSpPr>
          <p:cNvPr id="48" name="object 11"/>
          <p:cNvSpPr txBox="1"/>
          <p:nvPr/>
        </p:nvSpPr>
        <p:spPr>
          <a:xfrm>
            <a:off x="5180076" y="1217295"/>
            <a:ext cx="1043940" cy="289560"/>
          </a:xfrm>
          <a:prstGeom prst="rect">
            <a:avLst/>
          </a:prstGeom>
        </p:spPr>
        <p:txBody>
          <a:bodyPr vert="horz" wrap="square" lIns="0" tIns="12700" rIns="0" bIns="0" rtlCol="0">
            <a:spAutoFit/>
          </a:bodyPr>
          <a:p>
            <a:pPr marL="291465">
              <a:lnSpc>
                <a:spcPct val="100000"/>
              </a:lnSpc>
              <a:spcBef>
                <a:spcPts val="100"/>
              </a:spcBef>
            </a:pPr>
            <a:r>
              <a:rPr sz="1800" b="1" dirty="0">
                <a:solidFill>
                  <a:srgbClr val="FFFFFF"/>
                </a:solidFill>
                <a:latin typeface="宋体" panose="02010600030101010101" pitchFamily="2" charset="-122"/>
                <a:cs typeface="宋体" panose="02010600030101010101" pitchFamily="2" charset="-122"/>
              </a:rPr>
              <a:t>客</a:t>
            </a:r>
            <a:r>
              <a:rPr sz="1800" b="1" spc="-10" dirty="0">
                <a:solidFill>
                  <a:srgbClr val="FFFFFF"/>
                </a:solidFill>
                <a:latin typeface="宋体" panose="02010600030101010101" pitchFamily="2" charset="-122"/>
                <a:cs typeface="宋体" panose="02010600030101010101" pitchFamily="2" charset="-122"/>
              </a:rPr>
              <a:t>户</a:t>
            </a:r>
            <a:endParaRPr sz="1800">
              <a:latin typeface="宋体" panose="02010600030101010101" pitchFamily="2" charset="-122"/>
              <a:cs typeface="宋体" panose="02010600030101010101" pitchFamily="2" charset="-122"/>
            </a:endParaRPr>
          </a:p>
        </p:txBody>
      </p:sp>
      <p:sp>
        <p:nvSpPr>
          <p:cNvPr id="49" name="object 12"/>
          <p:cNvSpPr txBox="1"/>
          <p:nvPr/>
        </p:nvSpPr>
        <p:spPr>
          <a:xfrm>
            <a:off x="5499100" y="1561464"/>
            <a:ext cx="405765" cy="228600"/>
          </a:xfrm>
          <a:prstGeom prst="rect">
            <a:avLst/>
          </a:prstGeom>
        </p:spPr>
        <p:txBody>
          <a:bodyPr vert="horz" wrap="square" lIns="0" tIns="0" rIns="0" bIns="0" rtlCol="0">
            <a:spAutoFit/>
          </a:bodyPr>
          <a:p>
            <a:pPr>
              <a:lnSpc>
                <a:spcPts val="1710"/>
              </a:lnSpc>
            </a:pPr>
            <a:r>
              <a:rPr sz="1800" b="1" spc="-5" dirty="0">
                <a:solidFill>
                  <a:srgbClr val="FFFFFF"/>
                </a:solidFill>
                <a:latin typeface="Calibri" panose="020F0502020204030204"/>
                <a:cs typeface="Calibri" panose="020F0502020204030204"/>
              </a:rPr>
              <a:t>e</a:t>
            </a:r>
            <a:r>
              <a:rPr sz="1800" b="1" spc="-25" dirty="0">
                <a:solidFill>
                  <a:srgbClr val="FFFFFF"/>
                </a:solidFill>
                <a:latin typeface="Calibri" panose="020F0502020204030204"/>
                <a:cs typeface="Calibri" panose="020F0502020204030204"/>
              </a:rPr>
              <a:t>n</a:t>
            </a:r>
            <a:r>
              <a:rPr sz="1800" b="1" dirty="0">
                <a:solidFill>
                  <a:srgbClr val="FFFFFF"/>
                </a:solidFill>
                <a:latin typeface="Calibri" panose="020F0502020204030204"/>
                <a:cs typeface="Calibri" panose="020F0502020204030204"/>
              </a:rPr>
              <a:t>ts</a:t>
            </a:r>
            <a:endParaRPr sz="1800">
              <a:latin typeface="Calibri" panose="020F0502020204030204"/>
              <a:cs typeface="Calibri" panose="020F0502020204030204"/>
            </a:endParaRPr>
          </a:p>
        </p:txBody>
      </p:sp>
      <p:sp>
        <p:nvSpPr>
          <p:cNvPr id="50" name="object 13"/>
          <p:cNvSpPr/>
          <p:nvPr/>
        </p:nvSpPr>
        <p:spPr>
          <a:xfrm>
            <a:off x="4874590" y="4617072"/>
            <a:ext cx="3528695" cy="333375"/>
          </a:xfrm>
          <a:custGeom>
            <a:avLst/>
            <a:gdLst/>
            <a:ahLst/>
            <a:cxnLst/>
            <a:rect l="l" t="t" r="r" b="b"/>
            <a:pathLst>
              <a:path w="3528695" h="333375">
                <a:moveTo>
                  <a:pt x="3506463" y="39248"/>
                </a:moveTo>
                <a:lnTo>
                  <a:pt x="3439617" y="7239"/>
                </a:lnTo>
                <a:lnTo>
                  <a:pt x="3438423" y="6350"/>
                </a:lnTo>
                <a:lnTo>
                  <a:pt x="3437661" y="5067"/>
                </a:lnTo>
                <a:lnTo>
                  <a:pt x="3437458" y="3606"/>
                </a:lnTo>
                <a:lnTo>
                  <a:pt x="3437826" y="2159"/>
                </a:lnTo>
                <a:lnTo>
                  <a:pt x="3438715" y="965"/>
                </a:lnTo>
                <a:lnTo>
                  <a:pt x="3439998" y="215"/>
                </a:lnTo>
                <a:lnTo>
                  <a:pt x="3441471" y="0"/>
                </a:lnTo>
                <a:lnTo>
                  <a:pt x="3442906" y="368"/>
                </a:lnTo>
                <a:lnTo>
                  <a:pt x="3521707" y="38100"/>
                </a:lnTo>
                <a:lnTo>
                  <a:pt x="3520516" y="38100"/>
                </a:lnTo>
                <a:lnTo>
                  <a:pt x="3506463" y="39248"/>
                </a:lnTo>
                <a:close/>
              </a:path>
              <a:path w="3528695" h="333375">
                <a:moveTo>
                  <a:pt x="3513299" y="42521"/>
                </a:moveTo>
                <a:lnTo>
                  <a:pt x="3506463" y="39248"/>
                </a:lnTo>
                <a:lnTo>
                  <a:pt x="3520516" y="38100"/>
                </a:lnTo>
                <a:lnTo>
                  <a:pt x="3520572" y="38785"/>
                </a:lnTo>
                <a:lnTo>
                  <a:pt x="3518649" y="38785"/>
                </a:lnTo>
                <a:lnTo>
                  <a:pt x="3513299" y="42521"/>
                </a:lnTo>
                <a:close/>
              </a:path>
              <a:path w="3528695" h="333375">
                <a:moveTo>
                  <a:pt x="3447834" y="96164"/>
                </a:moveTo>
                <a:lnTo>
                  <a:pt x="3446449" y="95618"/>
                </a:lnTo>
                <a:lnTo>
                  <a:pt x="3445382" y="94589"/>
                </a:lnTo>
                <a:lnTo>
                  <a:pt x="3444786" y="93230"/>
                </a:lnTo>
                <a:lnTo>
                  <a:pt x="3444748" y="91744"/>
                </a:lnTo>
                <a:lnTo>
                  <a:pt x="3445294" y="90360"/>
                </a:lnTo>
                <a:lnTo>
                  <a:pt x="3446322" y="89293"/>
                </a:lnTo>
                <a:lnTo>
                  <a:pt x="3507115" y="46840"/>
                </a:lnTo>
                <a:lnTo>
                  <a:pt x="3521138" y="45694"/>
                </a:lnTo>
                <a:lnTo>
                  <a:pt x="3520516" y="38100"/>
                </a:lnTo>
                <a:lnTo>
                  <a:pt x="3521707" y="38100"/>
                </a:lnTo>
                <a:lnTo>
                  <a:pt x="3528364" y="41287"/>
                </a:lnTo>
                <a:lnTo>
                  <a:pt x="3450678" y="95529"/>
                </a:lnTo>
                <a:lnTo>
                  <a:pt x="3449320" y="96126"/>
                </a:lnTo>
                <a:lnTo>
                  <a:pt x="3447834" y="96164"/>
                </a:lnTo>
                <a:close/>
              </a:path>
              <a:path w="3528695" h="333375">
                <a:moveTo>
                  <a:pt x="3519182" y="45339"/>
                </a:moveTo>
                <a:lnTo>
                  <a:pt x="3513299" y="42521"/>
                </a:lnTo>
                <a:lnTo>
                  <a:pt x="3518649" y="38785"/>
                </a:lnTo>
                <a:lnTo>
                  <a:pt x="3519182" y="45339"/>
                </a:lnTo>
                <a:close/>
              </a:path>
              <a:path w="3528695" h="333375">
                <a:moveTo>
                  <a:pt x="3521109" y="45339"/>
                </a:moveTo>
                <a:lnTo>
                  <a:pt x="3519182" y="45339"/>
                </a:lnTo>
                <a:lnTo>
                  <a:pt x="3518649" y="38785"/>
                </a:lnTo>
                <a:lnTo>
                  <a:pt x="3520572" y="38785"/>
                </a:lnTo>
                <a:lnTo>
                  <a:pt x="3521109" y="45339"/>
                </a:lnTo>
                <a:close/>
              </a:path>
              <a:path w="3528695" h="333375">
                <a:moveTo>
                  <a:pt x="609" y="333375"/>
                </a:moveTo>
                <a:lnTo>
                  <a:pt x="0" y="325780"/>
                </a:lnTo>
                <a:lnTo>
                  <a:pt x="3506463" y="39248"/>
                </a:lnTo>
                <a:lnTo>
                  <a:pt x="3513299" y="42521"/>
                </a:lnTo>
                <a:lnTo>
                  <a:pt x="3507115" y="46840"/>
                </a:lnTo>
                <a:lnTo>
                  <a:pt x="609" y="333375"/>
                </a:lnTo>
                <a:close/>
              </a:path>
              <a:path w="3528695" h="333375">
                <a:moveTo>
                  <a:pt x="3507115" y="46840"/>
                </a:moveTo>
                <a:lnTo>
                  <a:pt x="3513299" y="42521"/>
                </a:lnTo>
                <a:lnTo>
                  <a:pt x="3519182" y="45339"/>
                </a:lnTo>
                <a:lnTo>
                  <a:pt x="3521109" y="45339"/>
                </a:lnTo>
                <a:lnTo>
                  <a:pt x="3521138" y="45694"/>
                </a:lnTo>
                <a:lnTo>
                  <a:pt x="3507115" y="46840"/>
                </a:lnTo>
                <a:close/>
              </a:path>
            </a:pathLst>
          </a:custGeom>
          <a:solidFill>
            <a:srgbClr val="005290"/>
          </a:solidFill>
        </p:spPr>
        <p:txBody>
          <a:bodyPr wrap="square" lIns="0" tIns="0" rIns="0" bIns="0" rtlCol="0"/>
          <a:p/>
        </p:txBody>
      </p:sp>
      <p:sp>
        <p:nvSpPr>
          <p:cNvPr id="51" name="object 14"/>
          <p:cNvSpPr/>
          <p:nvPr/>
        </p:nvSpPr>
        <p:spPr>
          <a:xfrm>
            <a:off x="3147060" y="4968912"/>
            <a:ext cx="1584325" cy="120014"/>
          </a:xfrm>
          <a:custGeom>
            <a:avLst/>
            <a:gdLst/>
            <a:ahLst/>
            <a:cxnLst/>
            <a:rect l="l" t="t" r="r" b="b"/>
            <a:pathLst>
              <a:path w="1584325" h="120014">
                <a:moveTo>
                  <a:pt x="80975" y="96354"/>
                </a:moveTo>
                <a:lnTo>
                  <a:pt x="79590" y="95808"/>
                </a:lnTo>
                <a:lnTo>
                  <a:pt x="0" y="44411"/>
                </a:lnTo>
                <a:lnTo>
                  <a:pt x="83921" y="419"/>
                </a:lnTo>
                <a:lnTo>
                  <a:pt x="85343" y="0"/>
                </a:lnTo>
                <a:lnTo>
                  <a:pt x="86817" y="165"/>
                </a:lnTo>
                <a:lnTo>
                  <a:pt x="88125" y="876"/>
                </a:lnTo>
                <a:lnTo>
                  <a:pt x="89065" y="2032"/>
                </a:lnTo>
                <a:lnTo>
                  <a:pt x="89484" y="3454"/>
                </a:lnTo>
                <a:lnTo>
                  <a:pt x="89319" y="4940"/>
                </a:lnTo>
                <a:lnTo>
                  <a:pt x="88607" y="6235"/>
                </a:lnTo>
                <a:lnTo>
                  <a:pt x="87452" y="7175"/>
                </a:lnTo>
                <a:lnTo>
                  <a:pt x="23033" y="40944"/>
                </a:lnTo>
                <a:lnTo>
                  <a:pt x="7721" y="40944"/>
                </a:lnTo>
                <a:lnTo>
                  <a:pt x="7378" y="48564"/>
                </a:lnTo>
                <a:lnTo>
                  <a:pt x="83731" y="89408"/>
                </a:lnTo>
                <a:lnTo>
                  <a:pt x="85407" y="93294"/>
                </a:lnTo>
                <a:lnTo>
                  <a:pt x="84861" y="94678"/>
                </a:lnTo>
                <a:lnTo>
                  <a:pt x="83832" y="95745"/>
                </a:lnTo>
                <a:lnTo>
                  <a:pt x="82461" y="96329"/>
                </a:lnTo>
                <a:lnTo>
                  <a:pt x="80975" y="96354"/>
                </a:lnTo>
                <a:close/>
              </a:path>
              <a:path w="1584325" h="120014">
                <a:moveTo>
                  <a:pt x="21471" y="49203"/>
                </a:moveTo>
                <a:lnTo>
                  <a:pt x="7378" y="48564"/>
                </a:lnTo>
                <a:lnTo>
                  <a:pt x="7721" y="40944"/>
                </a:lnTo>
                <a:lnTo>
                  <a:pt x="21176" y="41554"/>
                </a:lnTo>
                <a:lnTo>
                  <a:pt x="9626" y="41554"/>
                </a:lnTo>
                <a:lnTo>
                  <a:pt x="9321" y="48133"/>
                </a:lnTo>
                <a:lnTo>
                  <a:pt x="19814" y="48133"/>
                </a:lnTo>
                <a:lnTo>
                  <a:pt x="21471" y="49203"/>
                </a:lnTo>
                <a:close/>
              </a:path>
              <a:path w="1584325" h="120014">
                <a:moveTo>
                  <a:pt x="21815" y="41583"/>
                </a:moveTo>
                <a:lnTo>
                  <a:pt x="7721" y="40944"/>
                </a:lnTo>
                <a:lnTo>
                  <a:pt x="23033" y="40944"/>
                </a:lnTo>
                <a:lnTo>
                  <a:pt x="21815" y="41583"/>
                </a:lnTo>
                <a:close/>
              </a:path>
              <a:path w="1584325" h="120014">
                <a:moveTo>
                  <a:pt x="9321" y="48133"/>
                </a:moveTo>
                <a:lnTo>
                  <a:pt x="9626" y="41554"/>
                </a:lnTo>
                <a:lnTo>
                  <a:pt x="15112" y="45097"/>
                </a:lnTo>
                <a:lnTo>
                  <a:pt x="9321" y="48133"/>
                </a:lnTo>
                <a:close/>
              </a:path>
              <a:path w="1584325" h="120014">
                <a:moveTo>
                  <a:pt x="15112" y="45097"/>
                </a:moveTo>
                <a:lnTo>
                  <a:pt x="9626" y="41554"/>
                </a:lnTo>
                <a:lnTo>
                  <a:pt x="21176" y="41554"/>
                </a:lnTo>
                <a:lnTo>
                  <a:pt x="21815" y="41583"/>
                </a:lnTo>
                <a:lnTo>
                  <a:pt x="15112" y="45097"/>
                </a:lnTo>
                <a:close/>
              </a:path>
              <a:path w="1584325" h="120014">
                <a:moveTo>
                  <a:pt x="1583512" y="119976"/>
                </a:moveTo>
                <a:lnTo>
                  <a:pt x="21471" y="49203"/>
                </a:lnTo>
                <a:lnTo>
                  <a:pt x="15112" y="45097"/>
                </a:lnTo>
                <a:lnTo>
                  <a:pt x="21815" y="41583"/>
                </a:lnTo>
                <a:lnTo>
                  <a:pt x="1583867" y="112356"/>
                </a:lnTo>
                <a:lnTo>
                  <a:pt x="1583512" y="119976"/>
                </a:lnTo>
                <a:close/>
              </a:path>
              <a:path w="1584325" h="120014">
                <a:moveTo>
                  <a:pt x="19814" y="48133"/>
                </a:moveTo>
                <a:lnTo>
                  <a:pt x="9321" y="48133"/>
                </a:lnTo>
                <a:lnTo>
                  <a:pt x="15112" y="45097"/>
                </a:lnTo>
                <a:lnTo>
                  <a:pt x="19814" y="48133"/>
                </a:lnTo>
                <a:close/>
              </a:path>
            </a:pathLst>
          </a:custGeom>
          <a:solidFill>
            <a:srgbClr val="005290"/>
          </a:solidFill>
        </p:spPr>
        <p:txBody>
          <a:bodyPr wrap="square" lIns="0" tIns="0" rIns="0" bIns="0" rtlCol="0"/>
          <a:p/>
        </p:txBody>
      </p:sp>
      <p:sp>
        <p:nvSpPr>
          <p:cNvPr id="52" name="object 15"/>
          <p:cNvSpPr/>
          <p:nvPr/>
        </p:nvSpPr>
        <p:spPr>
          <a:xfrm>
            <a:off x="8247888" y="4720082"/>
            <a:ext cx="1562100" cy="368935"/>
          </a:xfrm>
          <a:custGeom>
            <a:avLst/>
            <a:gdLst/>
            <a:ahLst/>
            <a:cxnLst/>
            <a:rect l="l" t="t" r="r" b="b"/>
            <a:pathLst>
              <a:path w="1562100" h="368935">
                <a:moveTo>
                  <a:pt x="0" y="0"/>
                </a:moveTo>
                <a:lnTo>
                  <a:pt x="1562100" y="0"/>
                </a:lnTo>
                <a:lnTo>
                  <a:pt x="1562100" y="368808"/>
                </a:lnTo>
                <a:lnTo>
                  <a:pt x="0" y="368808"/>
                </a:lnTo>
                <a:lnTo>
                  <a:pt x="0" y="0"/>
                </a:lnTo>
                <a:close/>
              </a:path>
            </a:pathLst>
          </a:custGeom>
          <a:solidFill>
            <a:srgbClr val="538235"/>
          </a:solidFill>
        </p:spPr>
        <p:txBody>
          <a:bodyPr wrap="square" lIns="0" tIns="0" rIns="0" bIns="0" rtlCol="0"/>
          <a:p/>
        </p:txBody>
      </p:sp>
      <p:sp>
        <p:nvSpPr>
          <p:cNvPr id="53" name="object 16"/>
          <p:cNvSpPr/>
          <p:nvPr/>
        </p:nvSpPr>
        <p:spPr>
          <a:xfrm>
            <a:off x="8044180" y="4727575"/>
            <a:ext cx="1569720" cy="375920"/>
          </a:xfrm>
          <a:custGeom>
            <a:avLst/>
            <a:gdLst/>
            <a:ahLst/>
            <a:cxnLst/>
            <a:rect l="l" t="t" r="r" b="b"/>
            <a:pathLst>
              <a:path w="1569720" h="375920">
                <a:moveTo>
                  <a:pt x="1569720" y="375920"/>
                </a:moveTo>
                <a:lnTo>
                  <a:pt x="0" y="375920"/>
                </a:lnTo>
                <a:lnTo>
                  <a:pt x="0" y="0"/>
                </a:lnTo>
                <a:lnTo>
                  <a:pt x="1569720" y="0"/>
                </a:lnTo>
                <a:lnTo>
                  <a:pt x="1569720" y="3810"/>
                </a:lnTo>
                <a:lnTo>
                  <a:pt x="7620" y="3810"/>
                </a:lnTo>
                <a:lnTo>
                  <a:pt x="3810" y="7620"/>
                </a:lnTo>
                <a:lnTo>
                  <a:pt x="7620" y="7620"/>
                </a:lnTo>
                <a:lnTo>
                  <a:pt x="7620" y="368300"/>
                </a:lnTo>
                <a:lnTo>
                  <a:pt x="3810" y="368300"/>
                </a:lnTo>
                <a:lnTo>
                  <a:pt x="7620" y="372110"/>
                </a:lnTo>
                <a:lnTo>
                  <a:pt x="1569720" y="372110"/>
                </a:lnTo>
                <a:lnTo>
                  <a:pt x="1569720" y="375920"/>
                </a:lnTo>
                <a:close/>
              </a:path>
              <a:path w="1569720" h="375920">
                <a:moveTo>
                  <a:pt x="7620" y="7620"/>
                </a:moveTo>
                <a:lnTo>
                  <a:pt x="3810" y="7620"/>
                </a:lnTo>
                <a:lnTo>
                  <a:pt x="7620" y="3810"/>
                </a:lnTo>
                <a:lnTo>
                  <a:pt x="7620" y="7620"/>
                </a:lnTo>
                <a:close/>
              </a:path>
              <a:path w="1569720" h="375920">
                <a:moveTo>
                  <a:pt x="1562100" y="7620"/>
                </a:moveTo>
                <a:lnTo>
                  <a:pt x="7620" y="7620"/>
                </a:lnTo>
                <a:lnTo>
                  <a:pt x="7620" y="3810"/>
                </a:lnTo>
                <a:lnTo>
                  <a:pt x="1562100" y="3810"/>
                </a:lnTo>
                <a:lnTo>
                  <a:pt x="1562100" y="7620"/>
                </a:lnTo>
                <a:close/>
              </a:path>
              <a:path w="1569720" h="375920">
                <a:moveTo>
                  <a:pt x="1562100" y="372110"/>
                </a:moveTo>
                <a:lnTo>
                  <a:pt x="1562100" y="3810"/>
                </a:lnTo>
                <a:lnTo>
                  <a:pt x="1565910" y="7620"/>
                </a:lnTo>
                <a:lnTo>
                  <a:pt x="1569720" y="7620"/>
                </a:lnTo>
                <a:lnTo>
                  <a:pt x="1569720" y="368300"/>
                </a:lnTo>
                <a:lnTo>
                  <a:pt x="1565910" y="368300"/>
                </a:lnTo>
                <a:lnTo>
                  <a:pt x="1562100" y="372110"/>
                </a:lnTo>
                <a:close/>
              </a:path>
              <a:path w="1569720" h="375920">
                <a:moveTo>
                  <a:pt x="1569720" y="7620"/>
                </a:moveTo>
                <a:lnTo>
                  <a:pt x="1565910" y="7620"/>
                </a:lnTo>
                <a:lnTo>
                  <a:pt x="1562100" y="3810"/>
                </a:lnTo>
                <a:lnTo>
                  <a:pt x="1569720" y="3810"/>
                </a:lnTo>
                <a:lnTo>
                  <a:pt x="1569720" y="7620"/>
                </a:lnTo>
                <a:close/>
              </a:path>
              <a:path w="1569720" h="375920">
                <a:moveTo>
                  <a:pt x="7620" y="372110"/>
                </a:moveTo>
                <a:lnTo>
                  <a:pt x="3810" y="368300"/>
                </a:lnTo>
                <a:lnTo>
                  <a:pt x="7620" y="368300"/>
                </a:lnTo>
                <a:lnTo>
                  <a:pt x="7620" y="372110"/>
                </a:lnTo>
                <a:close/>
              </a:path>
              <a:path w="1569720" h="375920">
                <a:moveTo>
                  <a:pt x="1562100" y="372110"/>
                </a:moveTo>
                <a:lnTo>
                  <a:pt x="7620" y="372110"/>
                </a:lnTo>
                <a:lnTo>
                  <a:pt x="7620" y="368300"/>
                </a:lnTo>
                <a:lnTo>
                  <a:pt x="1562100" y="368300"/>
                </a:lnTo>
                <a:lnTo>
                  <a:pt x="1562100" y="372110"/>
                </a:lnTo>
                <a:close/>
              </a:path>
              <a:path w="1569720" h="375920">
                <a:moveTo>
                  <a:pt x="1569720" y="372110"/>
                </a:moveTo>
                <a:lnTo>
                  <a:pt x="1562100" y="372110"/>
                </a:lnTo>
                <a:lnTo>
                  <a:pt x="1565910" y="368300"/>
                </a:lnTo>
                <a:lnTo>
                  <a:pt x="1569720" y="368300"/>
                </a:lnTo>
                <a:lnTo>
                  <a:pt x="1569720" y="372110"/>
                </a:lnTo>
                <a:close/>
              </a:path>
            </a:pathLst>
          </a:custGeom>
          <a:solidFill>
            <a:srgbClr val="6FAC46"/>
          </a:solidFill>
        </p:spPr>
        <p:txBody>
          <a:bodyPr wrap="square" lIns="0" tIns="0" rIns="0" bIns="0" rtlCol="0"/>
          <a:p/>
        </p:txBody>
      </p:sp>
      <p:sp>
        <p:nvSpPr>
          <p:cNvPr id="54" name="object 17"/>
          <p:cNvSpPr/>
          <p:nvPr/>
        </p:nvSpPr>
        <p:spPr>
          <a:xfrm>
            <a:off x="1271016" y="3997452"/>
            <a:ext cx="1562100" cy="368935"/>
          </a:xfrm>
          <a:custGeom>
            <a:avLst/>
            <a:gdLst/>
            <a:ahLst/>
            <a:cxnLst/>
            <a:rect l="l" t="t" r="r" b="b"/>
            <a:pathLst>
              <a:path w="1562100" h="368935">
                <a:moveTo>
                  <a:pt x="0" y="0"/>
                </a:moveTo>
                <a:lnTo>
                  <a:pt x="1562099" y="0"/>
                </a:lnTo>
                <a:lnTo>
                  <a:pt x="1562099" y="368808"/>
                </a:lnTo>
                <a:lnTo>
                  <a:pt x="0" y="368808"/>
                </a:lnTo>
                <a:lnTo>
                  <a:pt x="0" y="0"/>
                </a:lnTo>
                <a:close/>
              </a:path>
            </a:pathLst>
          </a:custGeom>
          <a:solidFill>
            <a:srgbClr val="538235"/>
          </a:solidFill>
        </p:spPr>
        <p:txBody>
          <a:bodyPr wrap="square" lIns="0" tIns="0" rIns="0" bIns="0" rtlCol="0"/>
          <a:p/>
        </p:txBody>
      </p:sp>
      <p:sp>
        <p:nvSpPr>
          <p:cNvPr id="55" name="object 18"/>
          <p:cNvSpPr/>
          <p:nvPr/>
        </p:nvSpPr>
        <p:spPr>
          <a:xfrm>
            <a:off x="1266825" y="3994150"/>
            <a:ext cx="1569720" cy="375920"/>
          </a:xfrm>
          <a:custGeom>
            <a:avLst/>
            <a:gdLst/>
            <a:ahLst/>
            <a:cxnLst/>
            <a:rect l="l" t="t" r="r" b="b"/>
            <a:pathLst>
              <a:path w="1569720" h="375920">
                <a:moveTo>
                  <a:pt x="1569720" y="375920"/>
                </a:moveTo>
                <a:lnTo>
                  <a:pt x="0" y="375920"/>
                </a:lnTo>
                <a:lnTo>
                  <a:pt x="0" y="0"/>
                </a:lnTo>
                <a:lnTo>
                  <a:pt x="1569720" y="0"/>
                </a:lnTo>
                <a:lnTo>
                  <a:pt x="1569720" y="3810"/>
                </a:lnTo>
                <a:lnTo>
                  <a:pt x="7619" y="3810"/>
                </a:lnTo>
                <a:lnTo>
                  <a:pt x="3809" y="7620"/>
                </a:lnTo>
                <a:lnTo>
                  <a:pt x="7619" y="7620"/>
                </a:lnTo>
                <a:lnTo>
                  <a:pt x="7619" y="368300"/>
                </a:lnTo>
                <a:lnTo>
                  <a:pt x="3809" y="368300"/>
                </a:lnTo>
                <a:lnTo>
                  <a:pt x="7619" y="372110"/>
                </a:lnTo>
                <a:lnTo>
                  <a:pt x="1569720" y="372110"/>
                </a:lnTo>
                <a:lnTo>
                  <a:pt x="1569720" y="375920"/>
                </a:lnTo>
                <a:close/>
              </a:path>
              <a:path w="1569720" h="375920">
                <a:moveTo>
                  <a:pt x="7619" y="7620"/>
                </a:moveTo>
                <a:lnTo>
                  <a:pt x="3809" y="7620"/>
                </a:lnTo>
                <a:lnTo>
                  <a:pt x="7619" y="3810"/>
                </a:lnTo>
                <a:lnTo>
                  <a:pt x="7619" y="7620"/>
                </a:lnTo>
                <a:close/>
              </a:path>
              <a:path w="1569720" h="375920">
                <a:moveTo>
                  <a:pt x="1562100" y="7620"/>
                </a:moveTo>
                <a:lnTo>
                  <a:pt x="7619" y="7620"/>
                </a:lnTo>
                <a:lnTo>
                  <a:pt x="7619" y="3810"/>
                </a:lnTo>
                <a:lnTo>
                  <a:pt x="1562100" y="3810"/>
                </a:lnTo>
                <a:lnTo>
                  <a:pt x="1562100" y="7620"/>
                </a:lnTo>
                <a:close/>
              </a:path>
              <a:path w="1569720" h="375920">
                <a:moveTo>
                  <a:pt x="1562100" y="372110"/>
                </a:moveTo>
                <a:lnTo>
                  <a:pt x="1562100" y="3810"/>
                </a:lnTo>
                <a:lnTo>
                  <a:pt x="1565910" y="7620"/>
                </a:lnTo>
                <a:lnTo>
                  <a:pt x="1569720" y="7620"/>
                </a:lnTo>
                <a:lnTo>
                  <a:pt x="1569720" y="368300"/>
                </a:lnTo>
                <a:lnTo>
                  <a:pt x="1565910" y="368300"/>
                </a:lnTo>
                <a:lnTo>
                  <a:pt x="1562100" y="372110"/>
                </a:lnTo>
                <a:close/>
              </a:path>
              <a:path w="1569720" h="375920">
                <a:moveTo>
                  <a:pt x="1569720" y="7620"/>
                </a:moveTo>
                <a:lnTo>
                  <a:pt x="1565910" y="7620"/>
                </a:lnTo>
                <a:lnTo>
                  <a:pt x="1562100" y="3810"/>
                </a:lnTo>
                <a:lnTo>
                  <a:pt x="1569720" y="3810"/>
                </a:lnTo>
                <a:lnTo>
                  <a:pt x="1569720" y="7620"/>
                </a:lnTo>
                <a:close/>
              </a:path>
              <a:path w="1569720" h="375920">
                <a:moveTo>
                  <a:pt x="7619" y="372110"/>
                </a:moveTo>
                <a:lnTo>
                  <a:pt x="3809" y="368300"/>
                </a:lnTo>
                <a:lnTo>
                  <a:pt x="7619" y="368300"/>
                </a:lnTo>
                <a:lnTo>
                  <a:pt x="7619" y="372110"/>
                </a:lnTo>
                <a:close/>
              </a:path>
              <a:path w="1569720" h="375920">
                <a:moveTo>
                  <a:pt x="1562100" y="372110"/>
                </a:moveTo>
                <a:lnTo>
                  <a:pt x="7619" y="372110"/>
                </a:lnTo>
                <a:lnTo>
                  <a:pt x="7619" y="368300"/>
                </a:lnTo>
                <a:lnTo>
                  <a:pt x="1562100" y="368300"/>
                </a:lnTo>
                <a:lnTo>
                  <a:pt x="1562100" y="372110"/>
                </a:lnTo>
                <a:close/>
              </a:path>
              <a:path w="1569720" h="375920">
                <a:moveTo>
                  <a:pt x="1569720" y="372110"/>
                </a:moveTo>
                <a:lnTo>
                  <a:pt x="1562100" y="372110"/>
                </a:lnTo>
                <a:lnTo>
                  <a:pt x="1565910" y="368300"/>
                </a:lnTo>
                <a:lnTo>
                  <a:pt x="1569720" y="368300"/>
                </a:lnTo>
                <a:lnTo>
                  <a:pt x="1569720" y="372110"/>
                </a:lnTo>
                <a:close/>
              </a:path>
            </a:pathLst>
          </a:custGeom>
          <a:solidFill>
            <a:srgbClr val="6FAC46"/>
          </a:solidFill>
        </p:spPr>
        <p:txBody>
          <a:bodyPr wrap="square" lIns="0" tIns="0" rIns="0" bIns="0" rtlCol="0"/>
          <a:p/>
        </p:txBody>
      </p:sp>
      <p:sp>
        <p:nvSpPr>
          <p:cNvPr id="56" name="object 19"/>
          <p:cNvSpPr txBox="1"/>
          <p:nvPr/>
        </p:nvSpPr>
        <p:spPr>
          <a:xfrm>
            <a:off x="1349375" y="4018279"/>
            <a:ext cx="1403350" cy="299720"/>
          </a:xfrm>
          <a:prstGeom prst="rect">
            <a:avLst/>
          </a:prstGeom>
        </p:spPr>
        <p:txBody>
          <a:bodyPr vert="horz" wrap="square" lIns="0" tIns="12700" rIns="0" bIns="0" rtlCol="0">
            <a:spAutoFit/>
          </a:bodyPr>
          <a:p>
            <a:pPr marL="12700">
              <a:lnSpc>
                <a:spcPct val="100000"/>
              </a:lnSpc>
              <a:spcBef>
                <a:spcPts val="100"/>
              </a:spcBef>
            </a:pPr>
            <a:r>
              <a:rPr sz="1800" b="1" dirty="0">
                <a:solidFill>
                  <a:srgbClr val="FFFFFF"/>
                </a:solidFill>
                <a:latin typeface="宋体" panose="02010600030101010101" pitchFamily="2" charset="-122"/>
                <a:cs typeface="宋体" panose="02010600030101010101" pitchFamily="2" charset="-122"/>
              </a:rPr>
              <a:t>海外医院伙</a:t>
            </a:r>
            <a:r>
              <a:rPr sz="1800" b="1" spc="-10" dirty="0">
                <a:solidFill>
                  <a:srgbClr val="FFFFFF"/>
                </a:solidFill>
                <a:latin typeface="宋体" panose="02010600030101010101" pitchFamily="2" charset="-122"/>
                <a:cs typeface="宋体" panose="02010600030101010101" pitchFamily="2" charset="-122"/>
              </a:rPr>
              <a:t>伴</a:t>
            </a:r>
            <a:endParaRPr sz="1800">
              <a:latin typeface="宋体" panose="02010600030101010101" pitchFamily="2" charset="-122"/>
              <a:cs typeface="宋体" panose="02010600030101010101" pitchFamily="2" charset="-122"/>
            </a:endParaRPr>
          </a:p>
        </p:txBody>
      </p:sp>
      <p:sp>
        <p:nvSpPr>
          <p:cNvPr id="57" name="object 20"/>
          <p:cNvSpPr txBox="1"/>
          <p:nvPr/>
        </p:nvSpPr>
        <p:spPr>
          <a:xfrm>
            <a:off x="1233805" y="4727575"/>
            <a:ext cx="2082800" cy="1738630"/>
          </a:xfrm>
          <a:prstGeom prst="rect">
            <a:avLst/>
          </a:prstGeom>
        </p:spPr>
        <p:txBody>
          <a:bodyPr vert="horz" wrap="square" lIns="0" tIns="12700" rIns="0" bIns="0" rtlCol="0">
            <a:spAutoFit/>
          </a:bodyPr>
          <a:p>
            <a:pPr marL="12700">
              <a:lnSpc>
                <a:spcPct val="100000"/>
              </a:lnSpc>
              <a:spcBef>
                <a:spcPts val="100"/>
              </a:spcBef>
            </a:pPr>
            <a:endParaRPr sz="1800" dirty="0">
              <a:latin typeface="宋体" panose="02010600030101010101" pitchFamily="2" charset="-122"/>
              <a:cs typeface="宋体" panose="02010600030101010101" pitchFamily="2" charset="-122"/>
            </a:endParaRPr>
          </a:p>
          <a:p>
            <a:pPr marL="12700">
              <a:lnSpc>
                <a:spcPct val="100000"/>
              </a:lnSpc>
              <a:spcBef>
                <a:spcPts val="100"/>
              </a:spcBef>
            </a:pPr>
            <a:r>
              <a:rPr sz="1800" dirty="0">
                <a:latin typeface="宋体" panose="02010600030101010101" pitchFamily="2" charset="-122"/>
                <a:cs typeface="宋体" panose="02010600030101010101" pitchFamily="2" charset="-122"/>
              </a:rPr>
              <a:t>新加坡伊丽莎白医院 </a:t>
            </a:r>
            <a:endParaRPr sz="1800" dirty="0">
              <a:latin typeface="宋体" panose="02010600030101010101" pitchFamily="2" charset="-122"/>
              <a:cs typeface="宋体" panose="02010600030101010101" pitchFamily="2" charset="-122"/>
            </a:endParaRPr>
          </a:p>
          <a:p>
            <a:pPr marL="12700">
              <a:lnSpc>
                <a:spcPct val="100000"/>
              </a:lnSpc>
              <a:spcBef>
                <a:spcPts val="100"/>
              </a:spcBef>
            </a:pPr>
            <a:endParaRPr sz="1800" dirty="0">
              <a:latin typeface="宋体" panose="02010600030101010101" pitchFamily="2" charset="-122"/>
              <a:cs typeface="宋体" panose="02010600030101010101" pitchFamily="2" charset="-122"/>
            </a:endParaRPr>
          </a:p>
          <a:p>
            <a:pPr marL="12700">
              <a:lnSpc>
                <a:spcPct val="100000"/>
              </a:lnSpc>
              <a:spcBef>
                <a:spcPts val="100"/>
              </a:spcBef>
            </a:pPr>
            <a:endParaRPr sz="1800" dirty="0">
              <a:latin typeface="宋体" panose="02010600030101010101" pitchFamily="2" charset="-122"/>
              <a:cs typeface="宋体" panose="02010600030101010101" pitchFamily="2" charset="-122"/>
            </a:endParaRPr>
          </a:p>
          <a:p>
            <a:pPr marL="12700">
              <a:lnSpc>
                <a:spcPct val="100000"/>
              </a:lnSpc>
              <a:spcBef>
                <a:spcPts val="100"/>
              </a:spcBef>
            </a:pPr>
            <a:endParaRPr sz="1800" dirty="0">
              <a:latin typeface="宋体" panose="02010600030101010101" pitchFamily="2" charset="-122"/>
              <a:cs typeface="宋体" panose="02010600030101010101" pitchFamily="2" charset="-122"/>
            </a:endParaRPr>
          </a:p>
          <a:p>
            <a:pPr marL="12700">
              <a:lnSpc>
                <a:spcPct val="100000"/>
              </a:lnSpc>
              <a:spcBef>
                <a:spcPts val="100"/>
              </a:spcBef>
            </a:pPr>
            <a:r>
              <a:rPr sz="1800" dirty="0">
                <a:latin typeface="宋体" panose="02010600030101010101" pitchFamily="2" charset="-122"/>
                <a:cs typeface="宋体" panose="02010600030101010101" pitchFamily="2" charset="-122"/>
              </a:rPr>
              <a:t>新加坡鹰阁医院</a:t>
            </a:r>
            <a:endParaRPr sz="1800">
              <a:latin typeface="宋体" panose="02010600030101010101" pitchFamily="2" charset="-122"/>
              <a:cs typeface="宋体" panose="02010600030101010101" pitchFamily="2" charset="-122"/>
            </a:endParaRPr>
          </a:p>
        </p:txBody>
      </p:sp>
      <p:sp>
        <p:nvSpPr>
          <p:cNvPr id="58" name="object 22"/>
          <p:cNvSpPr/>
          <p:nvPr/>
        </p:nvSpPr>
        <p:spPr>
          <a:xfrm>
            <a:off x="3985259" y="3997452"/>
            <a:ext cx="420624" cy="420624"/>
          </a:xfrm>
          <a:prstGeom prst="rect">
            <a:avLst/>
          </a:prstGeom>
          <a:blipFill>
            <a:blip r:embed="rId2" cstate="print"/>
            <a:stretch>
              <a:fillRect/>
            </a:stretch>
          </a:blipFill>
        </p:spPr>
        <p:txBody>
          <a:bodyPr wrap="square" lIns="0" tIns="0" rIns="0" bIns="0" rtlCol="0"/>
          <a:p/>
        </p:txBody>
      </p:sp>
      <p:sp>
        <p:nvSpPr>
          <p:cNvPr id="59" name="object 23"/>
          <p:cNvSpPr/>
          <p:nvPr/>
        </p:nvSpPr>
        <p:spPr>
          <a:xfrm>
            <a:off x="6890448" y="5297843"/>
            <a:ext cx="1440815" cy="255270"/>
          </a:xfrm>
          <a:custGeom>
            <a:avLst/>
            <a:gdLst/>
            <a:ahLst/>
            <a:cxnLst/>
            <a:rect l="l" t="t" r="r" b="b"/>
            <a:pathLst>
              <a:path w="1440815" h="255270">
                <a:moveTo>
                  <a:pt x="1418779" y="220224"/>
                </a:moveTo>
                <a:lnTo>
                  <a:pt x="0" y="7543"/>
                </a:lnTo>
                <a:lnTo>
                  <a:pt x="1130" y="0"/>
                </a:lnTo>
                <a:lnTo>
                  <a:pt x="1419887" y="212690"/>
                </a:lnTo>
                <a:lnTo>
                  <a:pt x="1425788" y="217431"/>
                </a:lnTo>
                <a:lnTo>
                  <a:pt x="1418779" y="220224"/>
                </a:lnTo>
                <a:close/>
              </a:path>
              <a:path w="1440815" h="255270">
                <a:moveTo>
                  <a:pt x="1434123" y="222313"/>
                </a:moveTo>
                <a:lnTo>
                  <a:pt x="1432712" y="222313"/>
                </a:lnTo>
                <a:lnTo>
                  <a:pt x="1433842" y="214782"/>
                </a:lnTo>
                <a:lnTo>
                  <a:pt x="1419887" y="212690"/>
                </a:lnTo>
                <a:lnTo>
                  <a:pt x="1362113" y="166268"/>
                </a:lnTo>
                <a:lnTo>
                  <a:pt x="1361160" y="165125"/>
                </a:lnTo>
                <a:lnTo>
                  <a:pt x="1360716" y="163702"/>
                </a:lnTo>
                <a:lnTo>
                  <a:pt x="1360843" y="162229"/>
                </a:lnTo>
                <a:lnTo>
                  <a:pt x="1361541" y="160908"/>
                </a:lnTo>
                <a:lnTo>
                  <a:pt x="1362671" y="159956"/>
                </a:lnTo>
                <a:lnTo>
                  <a:pt x="1364094" y="159512"/>
                </a:lnTo>
                <a:lnTo>
                  <a:pt x="1365567" y="159638"/>
                </a:lnTo>
                <a:lnTo>
                  <a:pt x="1366888" y="160324"/>
                </a:lnTo>
                <a:lnTo>
                  <a:pt x="1440751" y="219671"/>
                </a:lnTo>
                <a:lnTo>
                  <a:pt x="1434123" y="222313"/>
                </a:lnTo>
                <a:close/>
              </a:path>
              <a:path w="1440815" h="255270">
                <a:moveTo>
                  <a:pt x="1425788" y="217431"/>
                </a:moveTo>
                <a:lnTo>
                  <a:pt x="1419887" y="212690"/>
                </a:lnTo>
                <a:lnTo>
                  <a:pt x="1433842" y="214782"/>
                </a:lnTo>
                <a:lnTo>
                  <a:pt x="1433808" y="215011"/>
                </a:lnTo>
                <a:lnTo>
                  <a:pt x="1431861" y="215011"/>
                </a:lnTo>
                <a:lnTo>
                  <a:pt x="1425788" y="217431"/>
                </a:lnTo>
                <a:close/>
              </a:path>
              <a:path w="1440815" h="255270">
                <a:moveTo>
                  <a:pt x="1430883" y="221526"/>
                </a:moveTo>
                <a:lnTo>
                  <a:pt x="1425788" y="217431"/>
                </a:lnTo>
                <a:lnTo>
                  <a:pt x="1431861" y="215011"/>
                </a:lnTo>
                <a:lnTo>
                  <a:pt x="1430883" y="221526"/>
                </a:lnTo>
                <a:close/>
              </a:path>
              <a:path w="1440815" h="255270">
                <a:moveTo>
                  <a:pt x="1432830" y="221526"/>
                </a:moveTo>
                <a:lnTo>
                  <a:pt x="1430883" y="221526"/>
                </a:lnTo>
                <a:lnTo>
                  <a:pt x="1431861" y="215011"/>
                </a:lnTo>
                <a:lnTo>
                  <a:pt x="1433808" y="215011"/>
                </a:lnTo>
                <a:lnTo>
                  <a:pt x="1432830" y="221526"/>
                </a:lnTo>
                <a:close/>
              </a:path>
              <a:path w="1440815" h="255270">
                <a:moveTo>
                  <a:pt x="1432712" y="222313"/>
                </a:moveTo>
                <a:lnTo>
                  <a:pt x="1418779" y="220224"/>
                </a:lnTo>
                <a:lnTo>
                  <a:pt x="1425788" y="217431"/>
                </a:lnTo>
                <a:lnTo>
                  <a:pt x="1430883" y="221526"/>
                </a:lnTo>
                <a:lnTo>
                  <a:pt x="1432830" y="221526"/>
                </a:lnTo>
                <a:lnTo>
                  <a:pt x="1432712" y="222313"/>
                </a:lnTo>
                <a:close/>
              </a:path>
              <a:path w="1440815" h="255270">
                <a:moveTo>
                  <a:pt x="1351280" y="255015"/>
                </a:moveTo>
                <a:lnTo>
                  <a:pt x="1349819" y="254711"/>
                </a:lnTo>
                <a:lnTo>
                  <a:pt x="1348600" y="253872"/>
                </a:lnTo>
                <a:lnTo>
                  <a:pt x="1347787" y="252628"/>
                </a:lnTo>
                <a:lnTo>
                  <a:pt x="1347520" y="251155"/>
                </a:lnTo>
                <a:lnTo>
                  <a:pt x="1347825" y="249707"/>
                </a:lnTo>
                <a:lnTo>
                  <a:pt x="1348663" y="248488"/>
                </a:lnTo>
                <a:lnTo>
                  <a:pt x="1349908" y="247675"/>
                </a:lnTo>
                <a:lnTo>
                  <a:pt x="1418779" y="220224"/>
                </a:lnTo>
                <a:lnTo>
                  <a:pt x="1432712" y="222313"/>
                </a:lnTo>
                <a:lnTo>
                  <a:pt x="1434123" y="222313"/>
                </a:lnTo>
                <a:lnTo>
                  <a:pt x="1352740" y="254749"/>
                </a:lnTo>
                <a:lnTo>
                  <a:pt x="1351280" y="255015"/>
                </a:lnTo>
                <a:close/>
              </a:path>
            </a:pathLst>
          </a:custGeom>
          <a:solidFill>
            <a:srgbClr val="005290"/>
          </a:solidFill>
        </p:spPr>
        <p:txBody>
          <a:bodyPr wrap="square" lIns="0" tIns="0" rIns="0" bIns="0" rtlCol="0"/>
          <a:p/>
        </p:txBody>
      </p:sp>
      <p:sp>
        <p:nvSpPr>
          <p:cNvPr id="60" name="object 24"/>
          <p:cNvSpPr/>
          <p:nvPr/>
        </p:nvSpPr>
        <p:spPr>
          <a:xfrm>
            <a:off x="3142615" y="5553379"/>
            <a:ext cx="1939289" cy="843280"/>
          </a:xfrm>
          <a:custGeom>
            <a:avLst/>
            <a:gdLst/>
            <a:ahLst/>
            <a:cxnLst/>
            <a:rect l="l" t="t" r="r" b="b"/>
            <a:pathLst>
              <a:path w="1939289" h="843279">
                <a:moveTo>
                  <a:pt x="21414" y="826535"/>
                </a:moveTo>
                <a:lnTo>
                  <a:pt x="13905" y="825597"/>
                </a:lnTo>
                <a:lnTo>
                  <a:pt x="18409" y="819533"/>
                </a:lnTo>
                <a:lnTo>
                  <a:pt x="1935886" y="0"/>
                </a:lnTo>
                <a:lnTo>
                  <a:pt x="1938883" y="7010"/>
                </a:lnTo>
                <a:lnTo>
                  <a:pt x="21414" y="826535"/>
                </a:lnTo>
                <a:close/>
              </a:path>
              <a:path w="1939289" h="843279">
                <a:moveTo>
                  <a:pt x="94018" y="843279"/>
                </a:moveTo>
                <a:lnTo>
                  <a:pt x="0" y="831545"/>
                </a:lnTo>
                <a:lnTo>
                  <a:pt x="56489" y="755484"/>
                </a:lnTo>
                <a:lnTo>
                  <a:pt x="57594" y="754481"/>
                </a:lnTo>
                <a:lnTo>
                  <a:pt x="58991" y="753986"/>
                </a:lnTo>
                <a:lnTo>
                  <a:pt x="60477" y="754062"/>
                </a:lnTo>
                <a:lnTo>
                  <a:pt x="18409" y="819533"/>
                </a:lnTo>
                <a:lnTo>
                  <a:pt x="5461" y="825068"/>
                </a:lnTo>
                <a:lnTo>
                  <a:pt x="8445" y="832078"/>
                </a:lnTo>
                <a:lnTo>
                  <a:pt x="65781" y="832078"/>
                </a:lnTo>
                <a:lnTo>
                  <a:pt x="94957" y="835723"/>
                </a:lnTo>
                <a:lnTo>
                  <a:pt x="96367" y="836180"/>
                </a:lnTo>
                <a:lnTo>
                  <a:pt x="97497" y="837158"/>
                </a:lnTo>
                <a:lnTo>
                  <a:pt x="98158" y="838492"/>
                </a:lnTo>
                <a:lnTo>
                  <a:pt x="98272" y="839965"/>
                </a:lnTo>
                <a:lnTo>
                  <a:pt x="97802" y="841387"/>
                </a:lnTo>
                <a:lnTo>
                  <a:pt x="96824" y="842505"/>
                </a:lnTo>
                <a:lnTo>
                  <a:pt x="95503" y="843178"/>
                </a:lnTo>
                <a:lnTo>
                  <a:pt x="94018" y="843279"/>
                </a:lnTo>
                <a:close/>
              </a:path>
              <a:path w="1939289" h="843279">
                <a:moveTo>
                  <a:pt x="8445" y="832078"/>
                </a:moveTo>
                <a:lnTo>
                  <a:pt x="5461" y="825068"/>
                </a:lnTo>
                <a:lnTo>
                  <a:pt x="18409" y="819533"/>
                </a:lnTo>
                <a:lnTo>
                  <a:pt x="14506" y="824788"/>
                </a:lnTo>
                <a:lnTo>
                  <a:pt x="7429" y="824788"/>
                </a:lnTo>
                <a:lnTo>
                  <a:pt x="10007" y="830846"/>
                </a:lnTo>
                <a:lnTo>
                  <a:pt x="11327" y="830846"/>
                </a:lnTo>
                <a:lnTo>
                  <a:pt x="8445" y="832078"/>
                </a:lnTo>
                <a:close/>
              </a:path>
              <a:path w="1939289" h="843279">
                <a:moveTo>
                  <a:pt x="10007" y="830846"/>
                </a:moveTo>
                <a:lnTo>
                  <a:pt x="7429" y="824788"/>
                </a:lnTo>
                <a:lnTo>
                  <a:pt x="13905" y="825597"/>
                </a:lnTo>
                <a:lnTo>
                  <a:pt x="10007" y="830846"/>
                </a:lnTo>
                <a:close/>
              </a:path>
              <a:path w="1939289" h="843279">
                <a:moveTo>
                  <a:pt x="13905" y="825597"/>
                </a:moveTo>
                <a:lnTo>
                  <a:pt x="7429" y="824788"/>
                </a:lnTo>
                <a:lnTo>
                  <a:pt x="14506" y="824788"/>
                </a:lnTo>
                <a:lnTo>
                  <a:pt x="13905" y="825597"/>
                </a:lnTo>
                <a:close/>
              </a:path>
              <a:path w="1939289" h="843279">
                <a:moveTo>
                  <a:pt x="11327" y="830846"/>
                </a:moveTo>
                <a:lnTo>
                  <a:pt x="10007" y="830846"/>
                </a:lnTo>
                <a:lnTo>
                  <a:pt x="13905" y="825597"/>
                </a:lnTo>
                <a:lnTo>
                  <a:pt x="21414" y="826535"/>
                </a:lnTo>
                <a:lnTo>
                  <a:pt x="11327" y="830846"/>
                </a:lnTo>
                <a:close/>
              </a:path>
              <a:path w="1939289" h="843279">
                <a:moveTo>
                  <a:pt x="65781" y="832078"/>
                </a:moveTo>
                <a:lnTo>
                  <a:pt x="8445" y="832078"/>
                </a:lnTo>
                <a:lnTo>
                  <a:pt x="21414" y="826535"/>
                </a:lnTo>
                <a:lnTo>
                  <a:pt x="65781" y="832078"/>
                </a:lnTo>
                <a:close/>
              </a:path>
            </a:pathLst>
          </a:custGeom>
          <a:solidFill>
            <a:srgbClr val="005290"/>
          </a:solidFill>
        </p:spPr>
        <p:txBody>
          <a:bodyPr wrap="square" lIns="0" tIns="0" rIns="0" bIns="0" rtlCol="0"/>
          <a:p/>
        </p:txBody>
      </p:sp>
      <p:sp>
        <p:nvSpPr>
          <p:cNvPr id="61" name="object 25"/>
          <p:cNvSpPr/>
          <p:nvPr/>
        </p:nvSpPr>
        <p:spPr>
          <a:xfrm>
            <a:off x="4447032" y="1557527"/>
            <a:ext cx="3020567" cy="2232660"/>
          </a:xfrm>
          <a:prstGeom prst="rect">
            <a:avLst/>
          </a:prstGeom>
          <a:blipFill>
            <a:blip r:embed="rId3" cstate="print"/>
            <a:stretch>
              <a:fillRect/>
            </a:stretch>
          </a:blipFill>
        </p:spPr>
        <p:txBody>
          <a:bodyPr wrap="square" lIns="0" tIns="0" rIns="0" bIns="0" rtlCol="0"/>
          <a:p/>
        </p:txBody>
      </p:sp>
      <p:sp>
        <p:nvSpPr>
          <p:cNvPr id="62" name="object 27"/>
          <p:cNvSpPr/>
          <p:nvPr/>
        </p:nvSpPr>
        <p:spPr>
          <a:xfrm>
            <a:off x="6201155" y="1091183"/>
            <a:ext cx="473964" cy="473963"/>
          </a:xfrm>
          <a:prstGeom prst="rect">
            <a:avLst/>
          </a:prstGeom>
          <a:blipFill>
            <a:blip r:embed="rId4" cstate="print"/>
            <a:stretch>
              <a:fillRect/>
            </a:stretch>
          </a:blipFill>
        </p:spPr>
        <p:txBody>
          <a:bodyPr wrap="square" lIns="0" tIns="0" rIns="0" bIns="0" rtlCol="0"/>
          <a:p/>
        </p:txBody>
      </p:sp>
      <p:sp>
        <p:nvSpPr>
          <p:cNvPr id="63" name="object 28"/>
          <p:cNvSpPr/>
          <p:nvPr/>
        </p:nvSpPr>
        <p:spPr>
          <a:xfrm>
            <a:off x="6960806" y="5303430"/>
            <a:ext cx="1447165" cy="873125"/>
          </a:xfrm>
          <a:custGeom>
            <a:avLst/>
            <a:gdLst/>
            <a:ahLst/>
            <a:cxnLst/>
            <a:rect l="l" t="t" r="r" b="b"/>
            <a:pathLst>
              <a:path w="1447165" h="873125">
                <a:moveTo>
                  <a:pt x="1433638" y="864780"/>
                </a:moveTo>
                <a:lnTo>
                  <a:pt x="1426072" y="864677"/>
                </a:lnTo>
                <a:lnTo>
                  <a:pt x="0" y="6527"/>
                </a:lnTo>
                <a:lnTo>
                  <a:pt x="3936" y="0"/>
                </a:lnTo>
                <a:lnTo>
                  <a:pt x="1430004" y="858146"/>
                </a:lnTo>
                <a:lnTo>
                  <a:pt x="1433638" y="864780"/>
                </a:lnTo>
                <a:close/>
              </a:path>
              <a:path w="1447165" h="873125">
                <a:moveTo>
                  <a:pt x="1446245" y="871943"/>
                </a:moveTo>
                <a:lnTo>
                  <a:pt x="1438148" y="871943"/>
                </a:lnTo>
                <a:lnTo>
                  <a:pt x="1442084" y="865416"/>
                </a:lnTo>
                <a:lnTo>
                  <a:pt x="1430004" y="858146"/>
                </a:lnTo>
                <a:lnTo>
                  <a:pt x="1394396" y="793140"/>
                </a:lnTo>
                <a:lnTo>
                  <a:pt x="1393952" y="791717"/>
                </a:lnTo>
                <a:lnTo>
                  <a:pt x="1394091" y="790232"/>
                </a:lnTo>
                <a:lnTo>
                  <a:pt x="1394777" y="788924"/>
                </a:lnTo>
                <a:lnTo>
                  <a:pt x="1395907" y="787958"/>
                </a:lnTo>
                <a:lnTo>
                  <a:pt x="1397330" y="787514"/>
                </a:lnTo>
                <a:lnTo>
                  <a:pt x="1398816" y="787653"/>
                </a:lnTo>
                <a:lnTo>
                  <a:pt x="1400124" y="788339"/>
                </a:lnTo>
                <a:lnTo>
                  <a:pt x="1401089" y="789470"/>
                </a:lnTo>
                <a:lnTo>
                  <a:pt x="1446245" y="871943"/>
                </a:lnTo>
                <a:close/>
              </a:path>
              <a:path w="1447165" h="873125">
                <a:moveTo>
                  <a:pt x="1439013" y="870508"/>
                </a:moveTo>
                <a:lnTo>
                  <a:pt x="1436776" y="870508"/>
                </a:lnTo>
                <a:lnTo>
                  <a:pt x="1440167" y="864869"/>
                </a:lnTo>
                <a:lnTo>
                  <a:pt x="1433638" y="864780"/>
                </a:lnTo>
                <a:lnTo>
                  <a:pt x="1430004" y="858146"/>
                </a:lnTo>
                <a:lnTo>
                  <a:pt x="1442084" y="865416"/>
                </a:lnTo>
                <a:lnTo>
                  <a:pt x="1439013" y="870508"/>
                </a:lnTo>
                <a:close/>
              </a:path>
              <a:path w="1447165" h="873125">
                <a:moveTo>
                  <a:pt x="1446593" y="872578"/>
                </a:moveTo>
                <a:lnTo>
                  <a:pt x="1351851" y="871283"/>
                </a:lnTo>
                <a:lnTo>
                  <a:pt x="1348092" y="867422"/>
                </a:lnTo>
                <a:lnTo>
                  <a:pt x="1348409" y="865974"/>
                </a:lnTo>
                <a:lnTo>
                  <a:pt x="1349248" y="864742"/>
                </a:lnTo>
                <a:lnTo>
                  <a:pt x="1350492" y="863942"/>
                </a:lnTo>
                <a:lnTo>
                  <a:pt x="1351953" y="863663"/>
                </a:lnTo>
                <a:lnTo>
                  <a:pt x="1426072" y="864677"/>
                </a:lnTo>
                <a:lnTo>
                  <a:pt x="1438148" y="871943"/>
                </a:lnTo>
                <a:lnTo>
                  <a:pt x="1446245" y="871943"/>
                </a:lnTo>
                <a:lnTo>
                  <a:pt x="1446593" y="872578"/>
                </a:lnTo>
                <a:close/>
              </a:path>
              <a:path w="1447165" h="873125">
                <a:moveTo>
                  <a:pt x="1438148" y="871943"/>
                </a:moveTo>
                <a:lnTo>
                  <a:pt x="1426072" y="864677"/>
                </a:lnTo>
                <a:lnTo>
                  <a:pt x="1433638" y="864780"/>
                </a:lnTo>
                <a:lnTo>
                  <a:pt x="1436776" y="870508"/>
                </a:lnTo>
                <a:lnTo>
                  <a:pt x="1439013" y="870508"/>
                </a:lnTo>
                <a:lnTo>
                  <a:pt x="1438148" y="871943"/>
                </a:lnTo>
                <a:close/>
              </a:path>
              <a:path w="1447165" h="873125">
                <a:moveTo>
                  <a:pt x="1436776" y="870508"/>
                </a:moveTo>
                <a:lnTo>
                  <a:pt x="1433638" y="864780"/>
                </a:lnTo>
                <a:lnTo>
                  <a:pt x="1440167" y="864869"/>
                </a:lnTo>
                <a:lnTo>
                  <a:pt x="1436776" y="870508"/>
                </a:lnTo>
                <a:close/>
              </a:path>
            </a:pathLst>
          </a:custGeom>
          <a:solidFill>
            <a:srgbClr val="005290"/>
          </a:solidFill>
        </p:spPr>
        <p:txBody>
          <a:bodyPr wrap="square" lIns="0" tIns="0" rIns="0" bIns="0" rtlCol="0"/>
          <a:p/>
        </p:txBody>
      </p:sp>
      <p:sp>
        <p:nvSpPr>
          <p:cNvPr id="64" name="object 29"/>
          <p:cNvSpPr/>
          <p:nvPr/>
        </p:nvSpPr>
        <p:spPr>
          <a:xfrm>
            <a:off x="5428462" y="1308100"/>
            <a:ext cx="2018664" cy="1300480"/>
          </a:xfrm>
          <a:custGeom>
            <a:avLst/>
            <a:gdLst/>
            <a:ahLst/>
            <a:cxnLst/>
            <a:rect l="l" t="t" r="r" b="b"/>
            <a:pathLst>
              <a:path w="2018665" h="1300480">
                <a:moveTo>
                  <a:pt x="1923859" y="11734"/>
                </a:moveTo>
                <a:lnTo>
                  <a:pt x="1922386" y="11506"/>
                </a:lnTo>
                <a:lnTo>
                  <a:pt x="1921116" y="10731"/>
                </a:lnTo>
                <a:lnTo>
                  <a:pt x="1920239" y="9537"/>
                </a:lnTo>
                <a:lnTo>
                  <a:pt x="1919988" y="8511"/>
                </a:lnTo>
                <a:lnTo>
                  <a:pt x="1920008" y="7289"/>
                </a:lnTo>
                <a:lnTo>
                  <a:pt x="2018182" y="0"/>
                </a:lnTo>
                <a:lnTo>
                  <a:pt x="2017729" y="889"/>
                </a:lnTo>
                <a:lnTo>
                  <a:pt x="2009762" y="889"/>
                </a:lnTo>
                <a:lnTo>
                  <a:pt x="1997909" y="8511"/>
                </a:lnTo>
                <a:lnTo>
                  <a:pt x="1923859" y="11734"/>
                </a:lnTo>
                <a:close/>
              </a:path>
              <a:path w="2018665" h="1300480">
                <a:moveTo>
                  <a:pt x="1997909" y="8511"/>
                </a:moveTo>
                <a:lnTo>
                  <a:pt x="2009762" y="889"/>
                </a:lnTo>
                <a:lnTo>
                  <a:pt x="2010712" y="2362"/>
                </a:lnTo>
                <a:lnTo>
                  <a:pt x="2008428" y="2362"/>
                </a:lnTo>
                <a:lnTo>
                  <a:pt x="2005463" y="8183"/>
                </a:lnTo>
                <a:lnTo>
                  <a:pt x="1997909" y="8511"/>
                </a:lnTo>
                <a:close/>
              </a:path>
              <a:path w="2018665" h="1300480">
                <a:moveTo>
                  <a:pt x="1971484" y="86487"/>
                </a:moveTo>
                <a:lnTo>
                  <a:pt x="1970049" y="86093"/>
                </a:lnTo>
                <a:lnTo>
                  <a:pt x="1968881" y="85166"/>
                </a:lnTo>
                <a:lnTo>
                  <a:pt x="1968157" y="83870"/>
                </a:lnTo>
                <a:lnTo>
                  <a:pt x="1967979" y="82397"/>
                </a:lnTo>
                <a:lnTo>
                  <a:pt x="1968385" y="80962"/>
                </a:lnTo>
                <a:lnTo>
                  <a:pt x="2002033" y="14914"/>
                </a:lnTo>
                <a:lnTo>
                  <a:pt x="2013889" y="7289"/>
                </a:lnTo>
                <a:lnTo>
                  <a:pt x="2009762" y="889"/>
                </a:lnTo>
                <a:lnTo>
                  <a:pt x="2017729" y="889"/>
                </a:lnTo>
                <a:lnTo>
                  <a:pt x="1975167" y="84429"/>
                </a:lnTo>
                <a:lnTo>
                  <a:pt x="1974253" y="85598"/>
                </a:lnTo>
                <a:lnTo>
                  <a:pt x="1972957" y="86321"/>
                </a:lnTo>
                <a:lnTo>
                  <a:pt x="1971484" y="86487"/>
                </a:lnTo>
                <a:close/>
              </a:path>
              <a:path w="2018665" h="1300480">
                <a:moveTo>
                  <a:pt x="2005463" y="8183"/>
                </a:moveTo>
                <a:lnTo>
                  <a:pt x="2008428" y="2362"/>
                </a:lnTo>
                <a:lnTo>
                  <a:pt x="2011984" y="7899"/>
                </a:lnTo>
                <a:lnTo>
                  <a:pt x="2005463" y="8183"/>
                </a:lnTo>
                <a:close/>
              </a:path>
              <a:path w="2018665" h="1300480">
                <a:moveTo>
                  <a:pt x="2002033" y="14914"/>
                </a:moveTo>
                <a:lnTo>
                  <a:pt x="2005463" y="8183"/>
                </a:lnTo>
                <a:lnTo>
                  <a:pt x="2011984" y="7899"/>
                </a:lnTo>
                <a:lnTo>
                  <a:pt x="2008428" y="2362"/>
                </a:lnTo>
                <a:lnTo>
                  <a:pt x="2010712" y="2362"/>
                </a:lnTo>
                <a:lnTo>
                  <a:pt x="2013889" y="7289"/>
                </a:lnTo>
                <a:lnTo>
                  <a:pt x="2002033" y="14914"/>
                </a:lnTo>
                <a:close/>
              </a:path>
              <a:path w="2018665" h="1300480">
                <a:moveTo>
                  <a:pt x="4114" y="1299870"/>
                </a:moveTo>
                <a:lnTo>
                  <a:pt x="0" y="1293469"/>
                </a:lnTo>
                <a:lnTo>
                  <a:pt x="1997909" y="8511"/>
                </a:lnTo>
                <a:lnTo>
                  <a:pt x="2005463" y="8183"/>
                </a:lnTo>
                <a:lnTo>
                  <a:pt x="2002033" y="14914"/>
                </a:lnTo>
                <a:lnTo>
                  <a:pt x="4114" y="1299870"/>
                </a:lnTo>
                <a:close/>
              </a:path>
            </a:pathLst>
          </a:custGeom>
          <a:solidFill>
            <a:srgbClr val="005290"/>
          </a:solidFill>
        </p:spPr>
        <p:txBody>
          <a:bodyPr wrap="square" lIns="0" tIns="0" rIns="0" bIns="0" rtlCol="0"/>
          <a:p/>
        </p:txBody>
      </p:sp>
      <p:sp>
        <p:nvSpPr>
          <p:cNvPr id="65" name="object 30"/>
          <p:cNvSpPr/>
          <p:nvPr/>
        </p:nvSpPr>
        <p:spPr>
          <a:xfrm>
            <a:off x="6672592" y="1844675"/>
            <a:ext cx="1226820" cy="1083310"/>
          </a:xfrm>
          <a:custGeom>
            <a:avLst/>
            <a:gdLst/>
            <a:ahLst/>
            <a:cxnLst/>
            <a:rect l="l" t="t" r="r" b="b"/>
            <a:pathLst>
              <a:path w="1226820" h="1083310">
                <a:moveTo>
                  <a:pt x="1135329" y="25819"/>
                </a:moveTo>
                <a:lnTo>
                  <a:pt x="1133843" y="25819"/>
                </a:lnTo>
                <a:lnTo>
                  <a:pt x="1132471" y="25247"/>
                </a:lnTo>
                <a:lnTo>
                  <a:pt x="1131417" y="24193"/>
                </a:lnTo>
                <a:lnTo>
                  <a:pt x="1130846" y="22821"/>
                </a:lnTo>
                <a:lnTo>
                  <a:pt x="1130858" y="21336"/>
                </a:lnTo>
                <a:lnTo>
                  <a:pt x="1131430" y="19964"/>
                </a:lnTo>
                <a:lnTo>
                  <a:pt x="1132471" y="18910"/>
                </a:lnTo>
                <a:lnTo>
                  <a:pt x="1133856" y="18351"/>
                </a:lnTo>
                <a:lnTo>
                  <a:pt x="1226807" y="0"/>
                </a:lnTo>
                <a:lnTo>
                  <a:pt x="1226096" y="2146"/>
                </a:lnTo>
                <a:lnTo>
                  <a:pt x="1218615" y="2146"/>
                </a:lnTo>
                <a:lnTo>
                  <a:pt x="1208051" y="11466"/>
                </a:lnTo>
                <a:lnTo>
                  <a:pt x="1135329" y="25819"/>
                </a:lnTo>
                <a:close/>
              </a:path>
              <a:path w="1226820" h="1083310">
                <a:moveTo>
                  <a:pt x="1208051" y="11466"/>
                </a:moveTo>
                <a:lnTo>
                  <a:pt x="1218615" y="2146"/>
                </a:lnTo>
                <a:lnTo>
                  <a:pt x="1220083" y="3810"/>
                </a:lnTo>
                <a:lnTo>
                  <a:pt x="1217523" y="3810"/>
                </a:lnTo>
                <a:lnTo>
                  <a:pt x="1215472" y="10002"/>
                </a:lnTo>
                <a:lnTo>
                  <a:pt x="1208051" y="11466"/>
                </a:lnTo>
                <a:close/>
              </a:path>
              <a:path w="1226820" h="1083310">
                <a:moveTo>
                  <a:pt x="1193685" y="92544"/>
                </a:moveTo>
                <a:lnTo>
                  <a:pt x="1192212" y="92367"/>
                </a:lnTo>
                <a:lnTo>
                  <a:pt x="1190917" y="91630"/>
                </a:lnTo>
                <a:lnTo>
                  <a:pt x="1190002" y="90462"/>
                </a:lnTo>
                <a:lnTo>
                  <a:pt x="1189609" y="89026"/>
                </a:lnTo>
                <a:lnTo>
                  <a:pt x="1189786" y="87553"/>
                </a:lnTo>
                <a:lnTo>
                  <a:pt x="1213095" y="17180"/>
                </a:lnTo>
                <a:lnTo>
                  <a:pt x="1223657" y="7861"/>
                </a:lnTo>
                <a:lnTo>
                  <a:pt x="1218615" y="2146"/>
                </a:lnTo>
                <a:lnTo>
                  <a:pt x="1226096" y="2146"/>
                </a:lnTo>
                <a:lnTo>
                  <a:pt x="1197025" y="89941"/>
                </a:lnTo>
                <a:lnTo>
                  <a:pt x="1196289" y="91236"/>
                </a:lnTo>
                <a:lnTo>
                  <a:pt x="1195120" y="92151"/>
                </a:lnTo>
                <a:lnTo>
                  <a:pt x="1193685" y="92544"/>
                </a:lnTo>
                <a:close/>
              </a:path>
              <a:path w="1226820" h="1083310">
                <a:moveTo>
                  <a:pt x="1215472" y="10002"/>
                </a:moveTo>
                <a:lnTo>
                  <a:pt x="1217523" y="3810"/>
                </a:lnTo>
                <a:lnTo>
                  <a:pt x="1221879" y="8737"/>
                </a:lnTo>
                <a:lnTo>
                  <a:pt x="1215472" y="10002"/>
                </a:lnTo>
                <a:close/>
              </a:path>
              <a:path w="1226820" h="1083310">
                <a:moveTo>
                  <a:pt x="1213095" y="17180"/>
                </a:moveTo>
                <a:lnTo>
                  <a:pt x="1215472" y="10002"/>
                </a:lnTo>
                <a:lnTo>
                  <a:pt x="1221879" y="8737"/>
                </a:lnTo>
                <a:lnTo>
                  <a:pt x="1217523" y="3810"/>
                </a:lnTo>
                <a:lnTo>
                  <a:pt x="1220083" y="3810"/>
                </a:lnTo>
                <a:lnTo>
                  <a:pt x="1223657" y="7861"/>
                </a:lnTo>
                <a:lnTo>
                  <a:pt x="1213095" y="17180"/>
                </a:lnTo>
                <a:close/>
              </a:path>
              <a:path w="1226820" h="1083310">
                <a:moveTo>
                  <a:pt x="5041" y="1082992"/>
                </a:moveTo>
                <a:lnTo>
                  <a:pt x="0" y="1077277"/>
                </a:lnTo>
                <a:lnTo>
                  <a:pt x="1208051" y="11466"/>
                </a:lnTo>
                <a:lnTo>
                  <a:pt x="1215472" y="10002"/>
                </a:lnTo>
                <a:lnTo>
                  <a:pt x="1213095" y="17180"/>
                </a:lnTo>
                <a:lnTo>
                  <a:pt x="5041" y="1082992"/>
                </a:lnTo>
                <a:close/>
              </a:path>
            </a:pathLst>
          </a:custGeom>
          <a:solidFill>
            <a:srgbClr val="005290"/>
          </a:solidFill>
        </p:spPr>
        <p:txBody>
          <a:bodyPr wrap="square" lIns="0" tIns="0" rIns="0" bIns="0" rtlCol="0"/>
          <a:p/>
        </p:txBody>
      </p:sp>
      <p:sp>
        <p:nvSpPr>
          <p:cNvPr id="66" name="object 31"/>
          <p:cNvSpPr/>
          <p:nvPr/>
        </p:nvSpPr>
        <p:spPr>
          <a:xfrm>
            <a:off x="6675056" y="2681274"/>
            <a:ext cx="1278890" cy="96520"/>
          </a:xfrm>
          <a:custGeom>
            <a:avLst/>
            <a:gdLst/>
            <a:ahLst/>
            <a:cxnLst/>
            <a:rect l="l" t="t" r="r" b="b"/>
            <a:pathLst>
              <a:path w="1278890" h="96519">
                <a:moveTo>
                  <a:pt x="1256589" y="43273"/>
                </a:moveTo>
                <a:lnTo>
                  <a:pt x="1191894" y="7111"/>
                </a:lnTo>
                <a:lnTo>
                  <a:pt x="1190764" y="6146"/>
                </a:lnTo>
                <a:lnTo>
                  <a:pt x="1190091" y="4813"/>
                </a:lnTo>
                <a:lnTo>
                  <a:pt x="1189964" y="3340"/>
                </a:lnTo>
                <a:lnTo>
                  <a:pt x="1190434" y="1917"/>
                </a:lnTo>
                <a:lnTo>
                  <a:pt x="1191386" y="787"/>
                </a:lnTo>
                <a:lnTo>
                  <a:pt x="1192720" y="114"/>
                </a:lnTo>
                <a:lnTo>
                  <a:pt x="1194193" y="0"/>
                </a:lnTo>
                <a:lnTo>
                  <a:pt x="1195616" y="457"/>
                </a:lnTo>
                <a:lnTo>
                  <a:pt x="1271752" y="43014"/>
                </a:lnTo>
                <a:lnTo>
                  <a:pt x="1270685" y="43014"/>
                </a:lnTo>
                <a:lnTo>
                  <a:pt x="1256589" y="43273"/>
                </a:lnTo>
                <a:close/>
              </a:path>
              <a:path w="1278890" h="96519">
                <a:moveTo>
                  <a:pt x="1263198" y="46968"/>
                </a:moveTo>
                <a:lnTo>
                  <a:pt x="1256589" y="43273"/>
                </a:lnTo>
                <a:lnTo>
                  <a:pt x="1270685" y="43014"/>
                </a:lnTo>
                <a:lnTo>
                  <a:pt x="1270696" y="43573"/>
                </a:lnTo>
                <a:lnTo>
                  <a:pt x="1268780" y="43573"/>
                </a:lnTo>
                <a:lnTo>
                  <a:pt x="1263198" y="46968"/>
                </a:lnTo>
                <a:close/>
              </a:path>
              <a:path w="1278890" h="96519">
                <a:moveTo>
                  <a:pt x="1195971" y="96431"/>
                </a:moveTo>
                <a:lnTo>
                  <a:pt x="1194485" y="96367"/>
                </a:lnTo>
                <a:lnTo>
                  <a:pt x="1193139" y="95745"/>
                </a:lnTo>
                <a:lnTo>
                  <a:pt x="1192136" y="94653"/>
                </a:lnTo>
                <a:lnTo>
                  <a:pt x="1191628" y="93256"/>
                </a:lnTo>
                <a:lnTo>
                  <a:pt x="1191691" y="91770"/>
                </a:lnTo>
                <a:lnTo>
                  <a:pt x="1192314" y="90411"/>
                </a:lnTo>
                <a:lnTo>
                  <a:pt x="1193406" y="89407"/>
                </a:lnTo>
                <a:lnTo>
                  <a:pt x="1256742" y="50893"/>
                </a:lnTo>
                <a:lnTo>
                  <a:pt x="1270825" y="50634"/>
                </a:lnTo>
                <a:lnTo>
                  <a:pt x="1270685" y="43014"/>
                </a:lnTo>
                <a:lnTo>
                  <a:pt x="1271752" y="43014"/>
                </a:lnTo>
                <a:lnTo>
                  <a:pt x="1278318" y="46685"/>
                </a:lnTo>
                <a:lnTo>
                  <a:pt x="1197368" y="95923"/>
                </a:lnTo>
                <a:lnTo>
                  <a:pt x="1195971" y="96431"/>
                </a:lnTo>
                <a:close/>
              </a:path>
              <a:path w="1278890" h="96519">
                <a:moveTo>
                  <a:pt x="139" y="73990"/>
                </a:moveTo>
                <a:lnTo>
                  <a:pt x="0" y="66370"/>
                </a:lnTo>
                <a:lnTo>
                  <a:pt x="1256589" y="43273"/>
                </a:lnTo>
                <a:lnTo>
                  <a:pt x="1263198" y="46968"/>
                </a:lnTo>
                <a:lnTo>
                  <a:pt x="1256742" y="50893"/>
                </a:lnTo>
                <a:lnTo>
                  <a:pt x="139" y="73990"/>
                </a:lnTo>
                <a:close/>
              </a:path>
              <a:path w="1278890" h="96519">
                <a:moveTo>
                  <a:pt x="1268895" y="50152"/>
                </a:moveTo>
                <a:lnTo>
                  <a:pt x="1263198" y="46968"/>
                </a:lnTo>
                <a:lnTo>
                  <a:pt x="1268780" y="43573"/>
                </a:lnTo>
                <a:lnTo>
                  <a:pt x="1268895" y="50152"/>
                </a:lnTo>
                <a:close/>
              </a:path>
              <a:path w="1278890" h="96519">
                <a:moveTo>
                  <a:pt x="1270816" y="50152"/>
                </a:moveTo>
                <a:lnTo>
                  <a:pt x="1268895" y="50152"/>
                </a:lnTo>
                <a:lnTo>
                  <a:pt x="1268780" y="43573"/>
                </a:lnTo>
                <a:lnTo>
                  <a:pt x="1270696" y="43573"/>
                </a:lnTo>
                <a:lnTo>
                  <a:pt x="1270816" y="50152"/>
                </a:lnTo>
                <a:close/>
              </a:path>
              <a:path w="1278890" h="96519">
                <a:moveTo>
                  <a:pt x="1256742" y="50893"/>
                </a:moveTo>
                <a:lnTo>
                  <a:pt x="1263198" y="46968"/>
                </a:lnTo>
                <a:lnTo>
                  <a:pt x="1268895" y="50152"/>
                </a:lnTo>
                <a:lnTo>
                  <a:pt x="1270816" y="50152"/>
                </a:lnTo>
                <a:lnTo>
                  <a:pt x="1270825" y="50634"/>
                </a:lnTo>
                <a:lnTo>
                  <a:pt x="1256742" y="50893"/>
                </a:lnTo>
                <a:close/>
              </a:path>
            </a:pathLst>
          </a:custGeom>
          <a:solidFill>
            <a:srgbClr val="005290"/>
          </a:solidFill>
        </p:spPr>
        <p:txBody>
          <a:bodyPr wrap="square" lIns="0" tIns="0" rIns="0" bIns="0" rtlCol="0"/>
          <a:p/>
        </p:txBody>
      </p:sp>
      <p:sp>
        <p:nvSpPr>
          <p:cNvPr id="67" name="object 32"/>
          <p:cNvSpPr/>
          <p:nvPr/>
        </p:nvSpPr>
        <p:spPr>
          <a:xfrm>
            <a:off x="6529476" y="2777794"/>
            <a:ext cx="1514475" cy="662940"/>
          </a:xfrm>
          <a:custGeom>
            <a:avLst/>
            <a:gdLst/>
            <a:ahLst/>
            <a:cxnLst/>
            <a:rect l="l" t="t" r="r" b="b"/>
            <a:pathLst>
              <a:path w="1514475" h="662939">
                <a:moveTo>
                  <a:pt x="1492676" y="646182"/>
                </a:moveTo>
                <a:lnTo>
                  <a:pt x="0" y="7010"/>
                </a:lnTo>
                <a:lnTo>
                  <a:pt x="2997" y="0"/>
                </a:lnTo>
                <a:lnTo>
                  <a:pt x="1495671" y="639183"/>
                </a:lnTo>
                <a:lnTo>
                  <a:pt x="1500173" y="645252"/>
                </a:lnTo>
                <a:lnTo>
                  <a:pt x="1492676" y="646182"/>
                </a:lnTo>
                <a:close/>
              </a:path>
              <a:path w="1514475" h="662939">
                <a:moveTo>
                  <a:pt x="1509873" y="651725"/>
                </a:moveTo>
                <a:lnTo>
                  <a:pt x="1505623" y="651725"/>
                </a:lnTo>
                <a:lnTo>
                  <a:pt x="1508620" y="644728"/>
                </a:lnTo>
                <a:lnTo>
                  <a:pt x="1495671" y="639183"/>
                </a:lnTo>
                <a:lnTo>
                  <a:pt x="1451508" y="579640"/>
                </a:lnTo>
                <a:lnTo>
                  <a:pt x="1450873" y="578294"/>
                </a:lnTo>
                <a:lnTo>
                  <a:pt x="1450797" y="576808"/>
                </a:lnTo>
                <a:lnTo>
                  <a:pt x="1451292" y="575411"/>
                </a:lnTo>
                <a:lnTo>
                  <a:pt x="1452295" y="574306"/>
                </a:lnTo>
                <a:lnTo>
                  <a:pt x="1453642" y="573671"/>
                </a:lnTo>
                <a:lnTo>
                  <a:pt x="1455127" y="573608"/>
                </a:lnTo>
                <a:lnTo>
                  <a:pt x="1456524" y="574103"/>
                </a:lnTo>
                <a:lnTo>
                  <a:pt x="1457629" y="575106"/>
                </a:lnTo>
                <a:lnTo>
                  <a:pt x="1514068" y="651205"/>
                </a:lnTo>
                <a:lnTo>
                  <a:pt x="1509873" y="651725"/>
                </a:lnTo>
                <a:close/>
              </a:path>
              <a:path w="1514475" h="662939">
                <a:moveTo>
                  <a:pt x="1500173" y="645252"/>
                </a:moveTo>
                <a:lnTo>
                  <a:pt x="1495671" y="639183"/>
                </a:lnTo>
                <a:lnTo>
                  <a:pt x="1507967" y="644448"/>
                </a:lnTo>
                <a:lnTo>
                  <a:pt x="1506651" y="644448"/>
                </a:lnTo>
                <a:lnTo>
                  <a:pt x="1500173" y="645252"/>
                </a:lnTo>
                <a:close/>
              </a:path>
              <a:path w="1514475" h="662939">
                <a:moveTo>
                  <a:pt x="1504061" y="650494"/>
                </a:moveTo>
                <a:lnTo>
                  <a:pt x="1500173" y="645252"/>
                </a:lnTo>
                <a:lnTo>
                  <a:pt x="1506651" y="644448"/>
                </a:lnTo>
                <a:lnTo>
                  <a:pt x="1504061" y="650494"/>
                </a:lnTo>
                <a:close/>
              </a:path>
              <a:path w="1514475" h="662939">
                <a:moveTo>
                  <a:pt x="1506150" y="650494"/>
                </a:moveTo>
                <a:lnTo>
                  <a:pt x="1504061" y="650494"/>
                </a:lnTo>
                <a:lnTo>
                  <a:pt x="1506651" y="644448"/>
                </a:lnTo>
                <a:lnTo>
                  <a:pt x="1507967" y="644448"/>
                </a:lnTo>
                <a:lnTo>
                  <a:pt x="1508620" y="644728"/>
                </a:lnTo>
                <a:lnTo>
                  <a:pt x="1506150" y="650494"/>
                </a:lnTo>
                <a:close/>
              </a:path>
              <a:path w="1514475" h="662939">
                <a:moveTo>
                  <a:pt x="1505623" y="651725"/>
                </a:moveTo>
                <a:lnTo>
                  <a:pt x="1492676" y="646182"/>
                </a:lnTo>
                <a:lnTo>
                  <a:pt x="1500173" y="645252"/>
                </a:lnTo>
                <a:lnTo>
                  <a:pt x="1504061" y="650494"/>
                </a:lnTo>
                <a:lnTo>
                  <a:pt x="1506150" y="650494"/>
                </a:lnTo>
                <a:lnTo>
                  <a:pt x="1505623" y="651725"/>
                </a:lnTo>
                <a:close/>
              </a:path>
              <a:path w="1514475" h="662939">
                <a:moveTo>
                  <a:pt x="1420037" y="662876"/>
                </a:moveTo>
                <a:lnTo>
                  <a:pt x="1418551" y="662762"/>
                </a:lnTo>
                <a:lnTo>
                  <a:pt x="1417231" y="662101"/>
                </a:lnTo>
                <a:lnTo>
                  <a:pt x="1416253" y="660971"/>
                </a:lnTo>
                <a:lnTo>
                  <a:pt x="1415796" y="659561"/>
                </a:lnTo>
                <a:lnTo>
                  <a:pt x="1415897" y="658075"/>
                </a:lnTo>
                <a:lnTo>
                  <a:pt x="1416570" y="656755"/>
                </a:lnTo>
                <a:lnTo>
                  <a:pt x="1417688" y="655777"/>
                </a:lnTo>
                <a:lnTo>
                  <a:pt x="1419098" y="655307"/>
                </a:lnTo>
                <a:lnTo>
                  <a:pt x="1492676" y="646182"/>
                </a:lnTo>
                <a:lnTo>
                  <a:pt x="1505623" y="651725"/>
                </a:lnTo>
                <a:lnTo>
                  <a:pt x="1509873" y="651725"/>
                </a:lnTo>
                <a:lnTo>
                  <a:pt x="1420037" y="662876"/>
                </a:lnTo>
                <a:close/>
              </a:path>
            </a:pathLst>
          </a:custGeom>
          <a:solidFill>
            <a:srgbClr val="005290"/>
          </a:solidFill>
        </p:spPr>
        <p:txBody>
          <a:bodyPr wrap="square" lIns="0" tIns="0" rIns="0" bIns="0" rtlCol="0"/>
          <a:p/>
        </p:txBody>
      </p:sp>
      <p:sp>
        <p:nvSpPr>
          <p:cNvPr id="68" name="object 33"/>
          <p:cNvSpPr/>
          <p:nvPr/>
        </p:nvSpPr>
        <p:spPr>
          <a:xfrm>
            <a:off x="1136903" y="2706623"/>
            <a:ext cx="2023872" cy="1199388"/>
          </a:xfrm>
          <a:prstGeom prst="rect">
            <a:avLst/>
          </a:prstGeom>
          <a:blipFill>
            <a:blip r:embed="rId5" cstate="print"/>
            <a:stretch>
              <a:fillRect/>
            </a:stretch>
          </a:blipFill>
        </p:spPr>
        <p:txBody>
          <a:bodyPr wrap="square" lIns="0" tIns="0" rIns="0" bIns="0" rtlCol="0"/>
          <a:p/>
        </p:txBody>
      </p:sp>
      <p:sp>
        <p:nvSpPr>
          <p:cNvPr id="69" name="object 34"/>
          <p:cNvSpPr/>
          <p:nvPr/>
        </p:nvSpPr>
        <p:spPr>
          <a:xfrm>
            <a:off x="1155191" y="1226819"/>
            <a:ext cx="1987296" cy="1463039"/>
          </a:xfrm>
          <a:prstGeom prst="rect">
            <a:avLst/>
          </a:prstGeom>
          <a:blipFill>
            <a:blip r:embed="rId6" cstate="print"/>
            <a:stretch>
              <a:fillRect/>
            </a:stretch>
          </a:blipFill>
        </p:spPr>
        <p:txBody>
          <a:bodyPr wrap="square" lIns="0" tIns="0" rIns="0" bIns="0" rtlCol="0"/>
          <a:p/>
        </p:txBody>
      </p:sp>
      <p:sp>
        <p:nvSpPr>
          <p:cNvPr id="70" name="object 35"/>
          <p:cNvSpPr txBox="1"/>
          <p:nvPr/>
        </p:nvSpPr>
        <p:spPr>
          <a:xfrm>
            <a:off x="8248015" y="4727574"/>
            <a:ext cx="2578735" cy="2272665"/>
          </a:xfrm>
          <a:prstGeom prst="rect">
            <a:avLst/>
          </a:prstGeom>
        </p:spPr>
        <p:txBody>
          <a:bodyPr vert="horz" wrap="square" lIns="0" tIns="12700" rIns="0" bIns="0" rtlCol="0">
            <a:spAutoFit/>
          </a:bodyPr>
          <a:p>
            <a:pPr marL="12700">
              <a:lnSpc>
                <a:spcPct val="100000"/>
              </a:lnSpc>
              <a:spcBef>
                <a:spcPts val="100"/>
              </a:spcBef>
            </a:pPr>
            <a:r>
              <a:rPr sz="1800" b="1" dirty="0">
                <a:solidFill>
                  <a:srgbClr val="FFFFFF"/>
                </a:solidFill>
                <a:latin typeface="宋体" panose="02010600030101010101" pitchFamily="2" charset="-122"/>
                <a:cs typeface="宋体" panose="02010600030101010101" pitchFamily="2" charset="-122"/>
              </a:rPr>
              <a:t>学术机构伙</a:t>
            </a:r>
            <a:r>
              <a:rPr sz="1800" b="1" spc="-10" dirty="0">
                <a:solidFill>
                  <a:srgbClr val="FFFFFF"/>
                </a:solidFill>
                <a:latin typeface="宋体" panose="02010600030101010101" pitchFamily="2" charset="-122"/>
                <a:cs typeface="宋体" panose="02010600030101010101" pitchFamily="2" charset="-122"/>
              </a:rPr>
              <a:t>伴</a:t>
            </a:r>
            <a:endParaRPr sz="1800">
              <a:latin typeface="宋体" panose="02010600030101010101" pitchFamily="2" charset="-122"/>
              <a:cs typeface="宋体" panose="02010600030101010101" pitchFamily="2" charset="-122"/>
            </a:endParaRPr>
          </a:p>
          <a:p>
            <a:pPr marL="133985">
              <a:lnSpc>
                <a:spcPct val="100000"/>
              </a:lnSpc>
              <a:spcBef>
                <a:spcPts val="1590"/>
              </a:spcBef>
            </a:pPr>
            <a:r>
              <a:rPr sz="1800" spc="-10" dirty="0">
                <a:latin typeface="Calibri" panose="020F0502020204030204"/>
                <a:cs typeface="Calibri" panose="020F0502020204030204"/>
              </a:rPr>
              <a:t>Haaga-Hela</a:t>
            </a:r>
            <a:r>
              <a:rPr sz="1800" dirty="0">
                <a:latin typeface="宋体" panose="02010600030101010101" pitchFamily="2" charset="-122"/>
                <a:cs typeface="宋体" panose="02010600030101010101" pitchFamily="2" charset="-122"/>
              </a:rPr>
              <a:t>应用科技大学</a:t>
            </a:r>
            <a:endParaRPr sz="1800">
              <a:latin typeface="宋体" panose="02010600030101010101" pitchFamily="2" charset="-122"/>
              <a:cs typeface="宋体" panose="02010600030101010101" pitchFamily="2" charset="-122"/>
            </a:endParaRPr>
          </a:p>
          <a:p>
            <a:pPr>
              <a:lnSpc>
                <a:spcPct val="100000"/>
              </a:lnSpc>
              <a:spcBef>
                <a:spcPts val="15"/>
              </a:spcBef>
            </a:pPr>
            <a:endParaRPr sz="1800" spc="-10" dirty="0">
              <a:latin typeface="Calibri" panose="020F0502020204030204"/>
              <a:cs typeface="Calibri" panose="020F0502020204030204"/>
            </a:endParaRPr>
          </a:p>
          <a:p>
            <a:pPr>
              <a:lnSpc>
                <a:spcPct val="100000"/>
              </a:lnSpc>
              <a:spcBef>
                <a:spcPts val="15"/>
              </a:spcBef>
            </a:pPr>
            <a:r>
              <a:rPr sz="1800" spc="-10" dirty="0">
                <a:latin typeface="Calibri" panose="020F0502020204030204"/>
                <a:cs typeface="Calibri" panose="020F0502020204030204"/>
              </a:rPr>
              <a:t>      Regis</a:t>
            </a:r>
            <a:r>
              <a:rPr sz="1800" spc="-35" dirty="0">
                <a:latin typeface="Calibri" panose="020F0502020204030204"/>
                <a:cs typeface="Calibri" panose="020F0502020204030204"/>
              </a:rPr>
              <a:t> </a:t>
            </a:r>
            <a:r>
              <a:rPr sz="1800" dirty="0">
                <a:latin typeface="宋体" panose="02010600030101010101" pitchFamily="2" charset="-122"/>
                <a:cs typeface="宋体" panose="02010600030101010101" pitchFamily="2" charset="-122"/>
              </a:rPr>
              <a:t>大学</a:t>
            </a:r>
            <a:endParaRPr sz="1800" dirty="0">
              <a:latin typeface="宋体" panose="02010600030101010101" pitchFamily="2" charset="-122"/>
              <a:cs typeface="宋体" panose="02010600030101010101" pitchFamily="2" charset="-122"/>
            </a:endParaRPr>
          </a:p>
          <a:p>
            <a:pPr marL="137795" marR="1289685" indent="7620">
              <a:lnSpc>
                <a:spcPct val="230000"/>
              </a:lnSpc>
            </a:pPr>
            <a:r>
              <a:rPr sz="1800" dirty="0">
                <a:latin typeface="宋体" panose="02010600030101010101" pitchFamily="2" charset="-122"/>
                <a:cs typeface="宋体" panose="02010600030101010101" pitchFamily="2" charset="-122"/>
              </a:rPr>
              <a:t> 旧金山大学</a:t>
            </a:r>
            <a:endParaRPr sz="1800">
              <a:latin typeface="宋体" panose="02010600030101010101" pitchFamily="2" charset="-122"/>
              <a:cs typeface="宋体" panose="02010600030101010101" pitchFamily="2" charset="-122"/>
            </a:endParaRPr>
          </a:p>
          <a:p>
            <a:pPr marR="560705" algn="r">
              <a:lnSpc>
                <a:spcPct val="100000"/>
              </a:lnSpc>
              <a:spcBef>
                <a:spcPts val="720"/>
              </a:spcBef>
            </a:pPr>
            <a:r>
              <a:rPr sz="1400" spc="-5" dirty="0">
                <a:latin typeface="Calibri" panose="020F0502020204030204"/>
                <a:cs typeface="Calibri" panose="020F0502020204030204"/>
              </a:rPr>
              <a:t>1</a:t>
            </a:r>
            <a:r>
              <a:rPr sz="1400" dirty="0">
                <a:latin typeface="Calibri" panose="020F0502020204030204"/>
                <a:cs typeface="Calibri" panose="020F0502020204030204"/>
              </a:rPr>
              <a:t>4</a:t>
            </a:r>
            <a:endParaRPr sz="1400">
              <a:latin typeface="Calibri" panose="020F0502020204030204"/>
              <a:cs typeface="Calibri" panose="020F0502020204030204"/>
            </a:endParaRPr>
          </a:p>
        </p:txBody>
      </p:sp>
      <p:sp>
        <p:nvSpPr>
          <p:cNvPr id="71" name="object 32"/>
          <p:cNvSpPr/>
          <p:nvPr/>
        </p:nvSpPr>
        <p:spPr>
          <a:xfrm rot="1740000">
            <a:off x="6464071" y="3184194"/>
            <a:ext cx="1514475" cy="662940"/>
          </a:xfrm>
          <a:custGeom>
            <a:avLst/>
            <a:gdLst/>
            <a:ahLst/>
            <a:cxnLst/>
            <a:rect l="l" t="t" r="r" b="b"/>
            <a:pathLst>
              <a:path w="1514475" h="662939">
                <a:moveTo>
                  <a:pt x="1492676" y="646182"/>
                </a:moveTo>
                <a:lnTo>
                  <a:pt x="0" y="7010"/>
                </a:lnTo>
                <a:lnTo>
                  <a:pt x="2997" y="0"/>
                </a:lnTo>
                <a:lnTo>
                  <a:pt x="1495671" y="639183"/>
                </a:lnTo>
                <a:lnTo>
                  <a:pt x="1500173" y="645252"/>
                </a:lnTo>
                <a:lnTo>
                  <a:pt x="1492676" y="646182"/>
                </a:lnTo>
                <a:close/>
              </a:path>
              <a:path w="1514475" h="662939">
                <a:moveTo>
                  <a:pt x="1509873" y="651725"/>
                </a:moveTo>
                <a:lnTo>
                  <a:pt x="1505623" y="651725"/>
                </a:lnTo>
                <a:lnTo>
                  <a:pt x="1508620" y="644728"/>
                </a:lnTo>
                <a:lnTo>
                  <a:pt x="1495671" y="639183"/>
                </a:lnTo>
                <a:lnTo>
                  <a:pt x="1451508" y="579640"/>
                </a:lnTo>
                <a:lnTo>
                  <a:pt x="1450873" y="578294"/>
                </a:lnTo>
                <a:lnTo>
                  <a:pt x="1450797" y="576808"/>
                </a:lnTo>
                <a:lnTo>
                  <a:pt x="1451292" y="575411"/>
                </a:lnTo>
                <a:lnTo>
                  <a:pt x="1452295" y="574306"/>
                </a:lnTo>
                <a:lnTo>
                  <a:pt x="1453642" y="573671"/>
                </a:lnTo>
                <a:lnTo>
                  <a:pt x="1455127" y="573608"/>
                </a:lnTo>
                <a:lnTo>
                  <a:pt x="1456524" y="574103"/>
                </a:lnTo>
                <a:lnTo>
                  <a:pt x="1457629" y="575106"/>
                </a:lnTo>
                <a:lnTo>
                  <a:pt x="1514068" y="651205"/>
                </a:lnTo>
                <a:lnTo>
                  <a:pt x="1509873" y="651725"/>
                </a:lnTo>
                <a:close/>
              </a:path>
              <a:path w="1514475" h="662939">
                <a:moveTo>
                  <a:pt x="1500173" y="645252"/>
                </a:moveTo>
                <a:lnTo>
                  <a:pt x="1495671" y="639183"/>
                </a:lnTo>
                <a:lnTo>
                  <a:pt x="1507967" y="644448"/>
                </a:lnTo>
                <a:lnTo>
                  <a:pt x="1506651" y="644448"/>
                </a:lnTo>
                <a:lnTo>
                  <a:pt x="1500173" y="645252"/>
                </a:lnTo>
                <a:close/>
              </a:path>
              <a:path w="1514475" h="662939">
                <a:moveTo>
                  <a:pt x="1504061" y="650494"/>
                </a:moveTo>
                <a:lnTo>
                  <a:pt x="1500173" y="645252"/>
                </a:lnTo>
                <a:lnTo>
                  <a:pt x="1506651" y="644448"/>
                </a:lnTo>
                <a:lnTo>
                  <a:pt x="1504061" y="650494"/>
                </a:lnTo>
                <a:close/>
              </a:path>
              <a:path w="1514475" h="662939">
                <a:moveTo>
                  <a:pt x="1506150" y="650494"/>
                </a:moveTo>
                <a:lnTo>
                  <a:pt x="1504061" y="650494"/>
                </a:lnTo>
                <a:lnTo>
                  <a:pt x="1506651" y="644448"/>
                </a:lnTo>
                <a:lnTo>
                  <a:pt x="1507967" y="644448"/>
                </a:lnTo>
                <a:lnTo>
                  <a:pt x="1508620" y="644728"/>
                </a:lnTo>
                <a:lnTo>
                  <a:pt x="1506150" y="650494"/>
                </a:lnTo>
                <a:close/>
              </a:path>
              <a:path w="1514475" h="662939">
                <a:moveTo>
                  <a:pt x="1505623" y="651725"/>
                </a:moveTo>
                <a:lnTo>
                  <a:pt x="1492676" y="646182"/>
                </a:lnTo>
                <a:lnTo>
                  <a:pt x="1500173" y="645252"/>
                </a:lnTo>
                <a:lnTo>
                  <a:pt x="1504061" y="650494"/>
                </a:lnTo>
                <a:lnTo>
                  <a:pt x="1506150" y="650494"/>
                </a:lnTo>
                <a:lnTo>
                  <a:pt x="1505623" y="651725"/>
                </a:lnTo>
                <a:close/>
              </a:path>
              <a:path w="1514475" h="662939">
                <a:moveTo>
                  <a:pt x="1420037" y="662876"/>
                </a:moveTo>
                <a:lnTo>
                  <a:pt x="1418551" y="662762"/>
                </a:lnTo>
                <a:lnTo>
                  <a:pt x="1417231" y="662101"/>
                </a:lnTo>
                <a:lnTo>
                  <a:pt x="1416253" y="660971"/>
                </a:lnTo>
                <a:lnTo>
                  <a:pt x="1415796" y="659561"/>
                </a:lnTo>
                <a:lnTo>
                  <a:pt x="1415897" y="658075"/>
                </a:lnTo>
                <a:lnTo>
                  <a:pt x="1416570" y="656755"/>
                </a:lnTo>
                <a:lnTo>
                  <a:pt x="1417688" y="655777"/>
                </a:lnTo>
                <a:lnTo>
                  <a:pt x="1419098" y="655307"/>
                </a:lnTo>
                <a:lnTo>
                  <a:pt x="1492676" y="646182"/>
                </a:lnTo>
                <a:lnTo>
                  <a:pt x="1505623" y="651725"/>
                </a:lnTo>
                <a:lnTo>
                  <a:pt x="1509873" y="651725"/>
                </a:lnTo>
                <a:lnTo>
                  <a:pt x="1420037" y="662876"/>
                </a:lnTo>
                <a:close/>
              </a:path>
            </a:pathLst>
          </a:custGeom>
          <a:solidFill>
            <a:srgbClr val="005290"/>
          </a:solidFill>
        </p:spPr>
        <p:txBody>
          <a:bodyPr wrap="square" lIns="0" tIns="0" rIns="0" bIns="0" rtlCol="0"/>
          <a:p/>
        </p:txBody>
      </p:sp>
      <p:sp>
        <p:nvSpPr>
          <p:cNvPr id="72" name="object 19"/>
          <p:cNvSpPr txBox="1"/>
          <p:nvPr/>
        </p:nvSpPr>
        <p:spPr>
          <a:xfrm>
            <a:off x="8127365" y="2241549"/>
            <a:ext cx="1403350" cy="289560"/>
          </a:xfrm>
          <a:prstGeom prst="rect">
            <a:avLst/>
          </a:prstGeom>
          <a:solidFill>
            <a:schemeClr val="accent3">
              <a:lumMod val="75000"/>
            </a:schemeClr>
          </a:solidFill>
        </p:spPr>
        <p:txBody>
          <a:bodyPr vert="horz" wrap="square" lIns="0" tIns="12700" rIns="0" bIns="0" rtlCol="0">
            <a:spAutoFit/>
          </a:bodyPr>
          <a:p>
            <a:pPr marL="12700" algn="ctr">
              <a:lnSpc>
                <a:spcPct val="100000"/>
              </a:lnSpc>
              <a:spcBef>
                <a:spcPts val="100"/>
              </a:spcBef>
            </a:pPr>
            <a:r>
              <a:rPr lang="zh-CN" sz="1800" b="1">
                <a:solidFill>
                  <a:schemeClr val="bg1"/>
                </a:solidFill>
                <a:latin typeface="宋体" panose="02010600030101010101" pitchFamily="2" charset="-122"/>
                <a:cs typeface="宋体" panose="02010600030101010101" pitchFamily="2" charset="-122"/>
              </a:rPr>
              <a:t>企业客户</a:t>
            </a:r>
            <a:endParaRPr lang="zh-CN" sz="1800" b="1">
              <a:solidFill>
                <a:schemeClr val="bg1"/>
              </a:solidFill>
              <a:latin typeface="宋体" panose="02010600030101010101" pitchFamily="2" charset="-122"/>
              <a:cs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txBox="1"/>
          <p:nvPr/>
        </p:nvSpPr>
        <p:spPr>
          <a:xfrm>
            <a:off x="1181100" y="2953385"/>
            <a:ext cx="10284460" cy="3789680"/>
          </a:xfrm>
          <a:prstGeom prst="rect">
            <a:avLst/>
          </a:prstGeom>
        </p:spPr>
        <p:txBody>
          <a:bodyPr vert="horz" wrap="square" lIns="0" tIns="13335" rIns="0" bIns="0" rtlCol="0">
            <a:spAutoFit/>
          </a:bodyPr>
          <a:p>
            <a:pPr marL="298450" indent="-285750">
              <a:lnSpc>
                <a:spcPts val="2280"/>
              </a:lnSpc>
              <a:spcBef>
                <a:spcPts val="105"/>
              </a:spcBef>
              <a:buChar char="•"/>
              <a:tabLst>
                <a:tab pos="297815" algn="l"/>
                <a:tab pos="298450" algn="l"/>
              </a:tabLst>
            </a:pPr>
            <a:r>
              <a:rPr lang="en-US" sz="2000" spc="-10" dirty="0">
                <a:latin typeface="Arial" panose="020B0604020202020204"/>
                <a:cs typeface="Arial" panose="020B0604020202020204"/>
              </a:rPr>
              <a:t>2020</a:t>
            </a:r>
            <a:r>
              <a:rPr lang="zh-CN" altLang="en-US" sz="2000" spc="-10" dirty="0">
                <a:latin typeface="Arial" panose="020B0604020202020204"/>
                <a:cs typeface="Arial" panose="020B0604020202020204"/>
              </a:rPr>
              <a:t>年</a:t>
            </a:r>
            <a:r>
              <a:rPr lang="en-US" altLang="zh-CN" sz="2000" spc="-10" dirty="0">
                <a:latin typeface="Arial" panose="020B0604020202020204"/>
                <a:cs typeface="Arial" panose="020B0604020202020204"/>
              </a:rPr>
              <a:t>2</a:t>
            </a:r>
            <a:r>
              <a:rPr lang="zh-CN" altLang="en-US" sz="2000" spc="-10" dirty="0">
                <a:latin typeface="Arial" panose="020B0604020202020204"/>
                <a:cs typeface="Arial" panose="020B0604020202020204"/>
              </a:rPr>
              <a:t>月  魏成水总裁为推广</a:t>
            </a:r>
            <a:r>
              <a:rPr lang="en-US" altLang="zh-CN" sz="2000" spc="-10" dirty="0">
                <a:latin typeface="Arial" panose="020B0604020202020204"/>
                <a:cs typeface="Arial" panose="020B0604020202020204"/>
              </a:rPr>
              <a:t>“</a:t>
            </a:r>
            <a:r>
              <a:rPr lang="zh-CN" altLang="en-US" sz="2000" spc="-10" dirty="0">
                <a:latin typeface="Arial" panose="020B0604020202020204"/>
                <a:cs typeface="Arial" panose="020B0604020202020204"/>
              </a:rPr>
              <a:t>和平咖啡</a:t>
            </a:r>
            <a:r>
              <a:rPr lang="en-US" altLang="zh-CN" sz="2000" spc="-10" dirty="0">
                <a:latin typeface="Arial" panose="020B0604020202020204"/>
                <a:cs typeface="Arial" panose="020B0604020202020204"/>
              </a:rPr>
              <a:t>”</a:t>
            </a:r>
            <a:r>
              <a:rPr lang="zh-CN" altLang="en-US" sz="2000" spc="-10" dirty="0">
                <a:latin typeface="Arial" panose="020B0604020202020204"/>
                <a:cs typeface="Arial" panose="020B0604020202020204"/>
              </a:rPr>
              <a:t>项目赴缅甸访问仰光扶轮社及</a:t>
            </a:r>
            <a:r>
              <a:rPr lang="en-US" altLang="zh-CN" sz="2000" spc="-10" dirty="0">
                <a:latin typeface="Arial" panose="020B0604020202020204"/>
                <a:cs typeface="Arial" panose="020B0604020202020204"/>
              </a:rPr>
              <a:t>Sithar</a:t>
            </a:r>
            <a:r>
              <a:rPr lang="zh-CN" altLang="en-US" sz="2000" spc="-10" dirty="0">
                <a:latin typeface="Arial" panose="020B0604020202020204"/>
                <a:cs typeface="Arial" panose="020B0604020202020204"/>
              </a:rPr>
              <a:t>咖啡工厂。</a:t>
            </a:r>
            <a:endParaRPr lang="en-US" sz="2000" spc="-10" dirty="0">
              <a:latin typeface="Arial" panose="020B0604020202020204"/>
              <a:cs typeface="Arial" panose="020B0604020202020204"/>
            </a:endParaRPr>
          </a:p>
          <a:p>
            <a:pPr marL="298450" indent="-285750">
              <a:lnSpc>
                <a:spcPts val="2280"/>
              </a:lnSpc>
              <a:spcBef>
                <a:spcPts val="105"/>
              </a:spcBef>
              <a:buChar char="•"/>
              <a:tabLst>
                <a:tab pos="297815" algn="l"/>
                <a:tab pos="298450" algn="l"/>
              </a:tabLst>
            </a:pPr>
            <a:r>
              <a:rPr lang="en-US" sz="2000" spc="-10" dirty="0">
                <a:latin typeface="Arial" panose="020B0604020202020204"/>
                <a:cs typeface="Arial" panose="020B0604020202020204"/>
              </a:rPr>
              <a:t>2019</a:t>
            </a:r>
            <a:r>
              <a:rPr lang="zh-CN" altLang="en-US" sz="2000" spc="-10" dirty="0">
                <a:latin typeface="Arial" panose="020B0604020202020204"/>
                <a:cs typeface="Arial" panose="020B0604020202020204"/>
              </a:rPr>
              <a:t>年</a:t>
            </a:r>
            <a:r>
              <a:rPr lang="en-US" altLang="zh-CN" sz="2000" spc="-10" dirty="0">
                <a:latin typeface="Arial" panose="020B0604020202020204"/>
                <a:cs typeface="Arial" panose="020B0604020202020204"/>
              </a:rPr>
              <a:t>12</a:t>
            </a:r>
            <a:r>
              <a:rPr lang="zh-CN" altLang="en-US" sz="2000" spc="-10" dirty="0">
                <a:latin typeface="Arial" panose="020B0604020202020204"/>
                <a:cs typeface="Arial" panose="020B0604020202020204"/>
              </a:rPr>
              <a:t>月 苏州魏氏医疗科技有限公司开幕典礼</a:t>
            </a:r>
            <a:endParaRPr sz="2000" spc="-10" dirty="0">
              <a:latin typeface="Arial" panose="020B0604020202020204"/>
              <a:cs typeface="Arial" panose="020B0604020202020204"/>
            </a:endParaRPr>
          </a:p>
          <a:p>
            <a:pPr marL="298450" indent="-285750">
              <a:lnSpc>
                <a:spcPts val="2280"/>
              </a:lnSpc>
              <a:spcBef>
                <a:spcPts val="105"/>
              </a:spcBef>
              <a:buChar char="•"/>
              <a:tabLst>
                <a:tab pos="297815" algn="l"/>
                <a:tab pos="298450" algn="l"/>
              </a:tabLst>
            </a:pPr>
            <a:r>
              <a:rPr sz="2000" spc="-10" dirty="0">
                <a:latin typeface="Arial" panose="020B0604020202020204"/>
                <a:cs typeface="Arial" panose="020B0604020202020204"/>
              </a:rPr>
              <a:t>2019</a:t>
            </a:r>
            <a:r>
              <a:rPr sz="2000" dirty="0">
                <a:latin typeface="宋体" panose="02010600030101010101" pitchFamily="2" charset="-122"/>
                <a:cs typeface="宋体" panose="02010600030101010101" pitchFamily="2" charset="-122"/>
              </a:rPr>
              <a:t>年</a:t>
            </a:r>
            <a:r>
              <a:rPr lang="en-US" sz="2000" dirty="0">
                <a:latin typeface="宋体" panose="02010600030101010101" pitchFamily="2" charset="-122"/>
                <a:cs typeface="宋体" panose="02010600030101010101" pitchFamily="2" charset="-122"/>
              </a:rPr>
              <a:t>9</a:t>
            </a:r>
            <a:r>
              <a:rPr lang="zh-CN" altLang="en-US" sz="2000" dirty="0">
                <a:latin typeface="宋体" panose="02010600030101010101" pitchFamily="2" charset="-122"/>
                <a:cs typeface="宋体" panose="02010600030101010101" pitchFamily="2" charset="-122"/>
              </a:rPr>
              <a:t>月  新加坡著名企业家，第一家集团创始人与群策环球控股执行董事长 - 魏成辉大哥，邀请了15个魏氏兄弟，参观了第一家工厂，群策控股办公室，沙巴Sutera Harbour Hotel, 和沙巴Mantanani Island。</a:t>
            </a:r>
            <a:endParaRPr lang="zh-CN" altLang="en-US" sz="2000" dirty="0">
              <a:latin typeface="宋体" panose="02010600030101010101" pitchFamily="2" charset="-122"/>
              <a:cs typeface="宋体" panose="02010600030101010101" pitchFamily="2" charset="-122"/>
            </a:endParaRPr>
          </a:p>
          <a:p>
            <a:pPr marL="298450" indent="-285750">
              <a:lnSpc>
                <a:spcPts val="2160"/>
              </a:lnSpc>
              <a:buChar char="•"/>
              <a:tabLst>
                <a:tab pos="297815" algn="l"/>
                <a:tab pos="298450" algn="l"/>
              </a:tabLst>
            </a:pPr>
            <a:r>
              <a:rPr sz="2000" spc="-10" dirty="0">
                <a:latin typeface="Arial" panose="020B0604020202020204"/>
                <a:cs typeface="Arial" panose="020B0604020202020204"/>
              </a:rPr>
              <a:t>2019</a:t>
            </a:r>
            <a:r>
              <a:rPr sz="2000" dirty="0">
                <a:latin typeface="宋体" panose="02010600030101010101" pitchFamily="2" charset="-122"/>
                <a:cs typeface="宋体" panose="02010600030101010101" pitchFamily="2" charset="-122"/>
              </a:rPr>
              <a:t>年</a:t>
            </a:r>
            <a:r>
              <a:rPr sz="2000" spc="-10" dirty="0">
                <a:latin typeface="Arial" panose="020B0604020202020204"/>
                <a:cs typeface="Arial" panose="020B0604020202020204"/>
              </a:rPr>
              <a:t>7</a:t>
            </a:r>
            <a:r>
              <a:rPr sz="2000" dirty="0">
                <a:latin typeface="宋体" panose="02010600030101010101" pitchFamily="2" charset="-122"/>
                <a:cs typeface="宋体" panose="02010600030101010101" pitchFamily="2" charset="-122"/>
              </a:rPr>
              <a:t>月，魏成水总裁参加马尼拉扶轮社百年庆典活动</a:t>
            </a:r>
            <a:r>
              <a:rPr sz="2000" spc="5" dirty="0">
                <a:latin typeface="宋体" panose="02010600030101010101" pitchFamily="2" charset="-122"/>
                <a:cs typeface="宋体" panose="02010600030101010101" pitchFamily="2" charset="-122"/>
              </a:rPr>
              <a:t>。</a:t>
            </a:r>
            <a:endParaRPr sz="2000" dirty="0">
              <a:latin typeface="宋体" panose="02010600030101010101" pitchFamily="2" charset="-122"/>
              <a:cs typeface="宋体" panose="02010600030101010101" pitchFamily="2" charset="-122"/>
            </a:endParaRPr>
          </a:p>
          <a:p>
            <a:pPr marL="298450" marR="71120" indent="-285750">
              <a:lnSpc>
                <a:spcPts val="2150"/>
              </a:lnSpc>
              <a:spcBef>
                <a:spcPts val="160"/>
              </a:spcBef>
              <a:buChar char="•"/>
              <a:tabLst>
                <a:tab pos="297815" algn="l"/>
                <a:tab pos="298450" algn="l"/>
              </a:tabLst>
            </a:pPr>
            <a:r>
              <a:rPr sz="2000" spc="-10" dirty="0">
                <a:latin typeface="Arial" panose="020B0604020202020204"/>
                <a:cs typeface="Arial" panose="020B0604020202020204"/>
              </a:rPr>
              <a:t>2019</a:t>
            </a:r>
            <a:r>
              <a:rPr sz="2000" dirty="0">
                <a:latin typeface="宋体" panose="02010600030101010101" pitchFamily="2" charset="-122"/>
                <a:cs typeface="宋体" panose="02010600030101010101" pitchFamily="2" charset="-122"/>
              </a:rPr>
              <a:t>年</a:t>
            </a:r>
            <a:r>
              <a:rPr sz="2000" spc="-10" dirty="0">
                <a:latin typeface="Arial" panose="020B0604020202020204"/>
                <a:cs typeface="Arial" panose="020B0604020202020204"/>
              </a:rPr>
              <a:t>5</a:t>
            </a:r>
            <a:r>
              <a:rPr sz="2000" dirty="0">
                <a:latin typeface="宋体" panose="02010600030101010101" pitchFamily="2" charset="-122"/>
                <a:cs typeface="宋体" panose="02010600030101010101" pitchFamily="2" charset="-122"/>
              </a:rPr>
              <a:t>月，美国</a:t>
            </a:r>
            <a:r>
              <a:rPr sz="2000" spc="-5" dirty="0">
                <a:latin typeface="Arial" panose="020B0604020202020204"/>
                <a:cs typeface="Arial" panose="020B0604020202020204"/>
              </a:rPr>
              <a:t>Regis</a:t>
            </a:r>
            <a:r>
              <a:rPr sz="2000" dirty="0">
                <a:latin typeface="宋体" panose="02010600030101010101" pitchFamily="2" charset="-122"/>
                <a:cs typeface="宋体" panose="02010600030101010101" pitchFamily="2" charset="-122"/>
              </a:rPr>
              <a:t>大学资深副校长、</a:t>
            </a:r>
            <a:r>
              <a:rPr sz="2000" spc="-5" dirty="0">
                <a:latin typeface="Arial" panose="020B0604020202020204"/>
                <a:cs typeface="Arial" panose="020B0604020202020204"/>
              </a:rPr>
              <a:t>Salvador</a:t>
            </a:r>
            <a:r>
              <a:rPr sz="2000" spc="-180" dirty="0">
                <a:latin typeface="Arial" panose="020B0604020202020204"/>
                <a:cs typeface="Arial" panose="020B0604020202020204"/>
              </a:rPr>
              <a:t> </a:t>
            </a:r>
            <a:r>
              <a:rPr sz="2000" spc="-5" dirty="0">
                <a:latin typeface="Arial" panose="020B0604020202020204"/>
                <a:cs typeface="Arial" panose="020B0604020202020204"/>
              </a:rPr>
              <a:t>Aceves</a:t>
            </a:r>
            <a:r>
              <a:rPr sz="2000" dirty="0">
                <a:latin typeface="宋体" panose="02010600030101010101" pitchFamily="2" charset="-122"/>
                <a:cs typeface="宋体" panose="02010600030101010101" pitchFamily="2" charset="-122"/>
              </a:rPr>
              <a:t>教授莅临苏州和上海，</a:t>
            </a:r>
            <a:r>
              <a:rPr sz="2000" spc="5" dirty="0">
                <a:latin typeface="宋体" panose="02010600030101010101" pitchFamily="2" charset="-122"/>
                <a:cs typeface="宋体" panose="02010600030101010101" pitchFamily="2" charset="-122"/>
              </a:rPr>
              <a:t>达 </a:t>
            </a:r>
            <a:r>
              <a:rPr sz="2000" dirty="0">
                <a:latin typeface="宋体" panose="02010600030101010101" pitchFamily="2" charset="-122"/>
                <a:cs typeface="宋体" panose="02010600030101010101" pitchFamily="2" charset="-122"/>
              </a:rPr>
              <a:t>成战略合作</a:t>
            </a:r>
            <a:r>
              <a:rPr sz="2000" spc="5" dirty="0">
                <a:latin typeface="宋体" panose="02010600030101010101" pitchFamily="2" charset="-122"/>
                <a:cs typeface="宋体" panose="02010600030101010101" pitchFamily="2" charset="-122"/>
              </a:rPr>
              <a:t>。</a:t>
            </a:r>
            <a:endParaRPr sz="2000" dirty="0">
              <a:latin typeface="宋体" panose="02010600030101010101" pitchFamily="2" charset="-122"/>
              <a:cs typeface="宋体" panose="02010600030101010101" pitchFamily="2" charset="-122"/>
            </a:endParaRPr>
          </a:p>
          <a:p>
            <a:pPr marL="298450" marR="5080" indent="-285750">
              <a:lnSpc>
                <a:spcPts val="2150"/>
              </a:lnSpc>
              <a:spcBef>
                <a:spcPts val="20"/>
              </a:spcBef>
              <a:buChar char="•"/>
              <a:tabLst>
                <a:tab pos="297815" algn="l"/>
                <a:tab pos="298450" algn="l"/>
              </a:tabLst>
            </a:pPr>
            <a:r>
              <a:rPr sz="2000" spc="-10" dirty="0">
                <a:latin typeface="Arial" panose="020B0604020202020204"/>
                <a:cs typeface="Arial" panose="020B0604020202020204"/>
              </a:rPr>
              <a:t>2018</a:t>
            </a:r>
            <a:r>
              <a:rPr sz="2000" dirty="0">
                <a:latin typeface="宋体" panose="02010600030101010101" pitchFamily="2" charset="-122"/>
                <a:cs typeface="宋体" panose="02010600030101010101" pitchFamily="2" charset="-122"/>
              </a:rPr>
              <a:t>年</a:t>
            </a:r>
            <a:r>
              <a:rPr sz="2000" spc="-160" dirty="0">
                <a:latin typeface="Arial" panose="020B0604020202020204"/>
                <a:cs typeface="Arial" panose="020B0604020202020204"/>
              </a:rPr>
              <a:t>1</a:t>
            </a:r>
            <a:r>
              <a:rPr sz="2000" spc="-10" dirty="0">
                <a:latin typeface="Arial" panose="020B0604020202020204"/>
                <a:cs typeface="Arial" panose="020B0604020202020204"/>
              </a:rPr>
              <a:t>1</a:t>
            </a:r>
            <a:r>
              <a:rPr sz="2000" dirty="0">
                <a:latin typeface="宋体" panose="02010600030101010101" pitchFamily="2" charset="-122"/>
                <a:cs typeface="宋体" panose="02010600030101010101" pitchFamily="2" charset="-122"/>
              </a:rPr>
              <a:t>月，在苏州举行研发创新研讨会，并在国际商务网站</a:t>
            </a:r>
            <a:r>
              <a:rPr sz="2000" u="sng" spc="-10" dirty="0">
                <a:solidFill>
                  <a:srgbClr val="0562C1"/>
                </a:solidFill>
                <a:uFill>
                  <a:solidFill>
                    <a:srgbClr val="0562C1"/>
                  </a:solidFill>
                </a:uFill>
                <a:latin typeface="Arial" panose="020B0604020202020204"/>
                <a:cs typeface="Arial" panose="020B0604020202020204"/>
              </a:rPr>
              <a:t>L</a:t>
            </a:r>
            <a:r>
              <a:rPr sz="2000" u="sng" spc="-5" dirty="0">
                <a:solidFill>
                  <a:srgbClr val="0562C1"/>
                </a:solidFill>
                <a:uFill>
                  <a:solidFill>
                    <a:srgbClr val="0562C1"/>
                  </a:solidFill>
                </a:uFill>
                <a:latin typeface="Arial" panose="020B0604020202020204"/>
                <a:cs typeface="Arial" panose="020B0604020202020204"/>
              </a:rPr>
              <a:t>i</a:t>
            </a:r>
            <a:r>
              <a:rPr sz="2000" u="sng" spc="-10" dirty="0">
                <a:solidFill>
                  <a:srgbClr val="0562C1"/>
                </a:solidFill>
                <a:uFill>
                  <a:solidFill>
                    <a:srgbClr val="0562C1"/>
                  </a:solidFill>
                </a:uFill>
                <a:latin typeface="Arial" panose="020B0604020202020204"/>
                <a:cs typeface="Arial" panose="020B0604020202020204"/>
              </a:rPr>
              <a:t>n</a:t>
            </a:r>
            <a:r>
              <a:rPr sz="2000" u="sng" spc="-5" dirty="0">
                <a:solidFill>
                  <a:srgbClr val="0562C1"/>
                </a:solidFill>
                <a:uFill>
                  <a:solidFill>
                    <a:srgbClr val="0562C1"/>
                  </a:solidFill>
                </a:uFill>
                <a:latin typeface="Arial" panose="020B0604020202020204"/>
                <a:cs typeface="Arial" panose="020B0604020202020204"/>
              </a:rPr>
              <a:t>k</a:t>
            </a:r>
            <a:r>
              <a:rPr sz="2000" u="sng" spc="-10" dirty="0">
                <a:solidFill>
                  <a:srgbClr val="0562C1"/>
                </a:solidFill>
                <a:uFill>
                  <a:solidFill>
                    <a:srgbClr val="0562C1"/>
                  </a:solidFill>
                </a:uFill>
                <a:latin typeface="Arial" panose="020B0604020202020204"/>
                <a:cs typeface="Arial" panose="020B0604020202020204"/>
              </a:rPr>
              <a:t>ed</a:t>
            </a:r>
            <a:r>
              <a:rPr sz="2000" u="sng" spc="-5" dirty="0">
                <a:solidFill>
                  <a:srgbClr val="0562C1"/>
                </a:solidFill>
                <a:uFill>
                  <a:solidFill>
                    <a:srgbClr val="0562C1"/>
                  </a:solidFill>
                </a:uFill>
                <a:latin typeface="Arial" panose="020B0604020202020204"/>
                <a:cs typeface="Arial" panose="020B0604020202020204"/>
              </a:rPr>
              <a:t>I</a:t>
            </a:r>
            <a:r>
              <a:rPr sz="2000" u="sng" spc="-10" dirty="0">
                <a:solidFill>
                  <a:srgbClr val="0562C1"/>
                </a:solidFill>
                <a:uFill>
                  <a:solidFill>
                    <a:srgbClr val="0562C1"/>
                  </a:solidFill>
                </a:uFill>
                <a:latin typeface="Arial" panose="020B0604020202020204"/>
                <a:cs typeface="Arial" panose="020B0604020202020204"/>
              </a:rPr>
              <a:t>n</a:t>
            </a:r>
            <a:r>
              <a:rPr sz="2000" dirty="0">
                <a:latin typeface="宋体" panose="02010600030101010101" pitchFamily="2" charset="-122"/>
                <a:cs typeface="宋体" panose="02010600030101010101" pitchFamily="2" charset="-122"/>
              </a:rPr>
              <a:t>和其它社会媒 体平台发布新闻稿，受到国内外投资机构和业内人士的关注</a:t>
            </a:r>
            <a:r>
              <a:rPr sz="2000" spc="5" dirty="0">
                <a:latin typeface="宋体" panose="02010600030101010101" pitchFamily="2" charset="-122"/>
                <a:cs typeface="宋体" panose="02010600030101010101" pitchFamily="2" charset="-122"/>
              </a:rPr>
              <a:t>。</a:t>
            </a:r>
            <a:endParaRPr sz="2000" dirty="0">
              <a:latin typeface="宋体" panose="02010600030101010101" pitchFamily="2" charset="-122"/>
              <a:cs typeface="宋体" panose="02010600030101010101" pitchFamily="2" charset="-122"/>
            </a:endParaRPr>
          </a:p>
          <a:p>
            <a:pPr marL="298450" indent="-285750">
              <a:lnSpc>
                <a:spcPts val="2120"/>
              </a:lnSpc>
              <a:buChar char="•"/>
              <a:tabLst>
                <a:tab pos="297815" algn="l"/>
                <a:tab pos="298450" algn="l"/>
              </a:tabLst>
            </a:pPr>
            <a:r>
              <a:rPr sz="2000" spc="-10" dirty="0">
                <a:latin typeface="Arial" panose="020B0604020202020204"/>
                <a:cs typeface="Arial" panose="020B0604020202020204"/>
              </a:rPr>
              <a:t>2018</a:t>
            </a:r>
            <a:r>
              <a:rPr sz="2000" dirty="0">
                <a:latin typeface="宋体" panose="02010600030101010101" pitchFamily="2" charset="-122"/>
                <a:cs typeface="宋体" panose="02010600030101010101" pitchFamily="2" charset="-122"/>
              </a:rPr>
              <a:t>年</a:t>
            </a:r>
            <a:r>
              <a:rPr sz="2000" spc="-10" dirty="0">
                <a:latin typeface="Arial" panose="020B0604020202020204"/>
                <a:cs typeface="Arial" panose="020B0604020202020204"/>
              </a:rPr>
              <a:t>10</a:t>
            </a:r>
            <a:r>
              <a:rPr sz="2000" dirty="0">
                <a:latin typeface="宋体" panose="02010600030101010101" pitchFamily="2" charset="-122"/>
                <a:cs typeface="宋体" panose="02010600030101010101" pitchFamily="2" charset="-122"/>
              </a:rPr>
              <a:t>月，魏成水总裁访问美国多家医学院，探讨合作方案和具体行动</a:t>
            </a:r>
            <a:r>
              <a:rPr sz="2000" spc="5" dirty="0">
                <a:latin typeface="宋体" panose="02010600030101010101" pitchFamily="2" charset="-122"/>
                <a:cs typeface="宋体" panose="02010600030101010101" pitchFamily="2" charset="-122"/>
              </a:rPr>
              <a:t>。</a:t>
            </a:r>
            <a:endParaRPr sz="2000" dirty="0">
              <a:latin typeface="宋体" panose="02010600030101010101" pitchFamily="2" charset="-122"/>
              <a:cs typeface="宋体" panose="02010600030101010101" pitchFamily="2" charset="-122"/>
            </a:endParaRPr>
          </a:p>
          <a:p>
            <a:pPr marL="298450" indent="-285750">
              <a:lnSpc>
                <a:spcPts val="2380"/>
              </a:lnSpc>
              <a:buChar char="•"/>
              <a:tabLst>
                <a:tab pos="297815" algn="l"/>
                <a:tab pos="298450" algn="l"/>
              </a:tabLst>
            </a:pPr>
            <a:r>
              <a:rPr sz="2000" spc="-10" dirty="0">
                <a:latin typeface="Arial" panose="020B0604020202020204"/>
                <a:cs typeface="Arial" panose="020B0604020202020204"/>
              </a:rPr>
              <a:t>2018</a:t>
            </a:r>
            <a:r>
              <a:rPr sz="2000" dirty="0">
                <a:latin typeface="宋体" panose="02010600030101010101" pitchFamily="2" charset="-122"/>
                <a:cs typeface="宋体" panose="02010600030101010101" pitchFamily="2" charset="-122"/>
              </a:rPr>
              <a:t>年</a:t>
            </a:r>
            <a:r>
              <a:rPr sz="2000" spc="-10" dirty="0">
                <a:latin typeface="Arial" panose="020B0604020202020204"/>
                <a:cs typeface="Arial" panose="020B0604020202020204"/>
              </a:rPr>
              <a:t>5</a:t>
            </a:r>
            <a:r>
              <a:rPr sz="2000" dirty="0">
                <a:latin typeface="宋体" panose="02010600030101010101" pitchFamily="2" charset="-122"/>
                <a:cs typeface="宋体" panose="02010600030101010101" pitchFamily="2" charset="-122"/>
              </a:rPr>
              <a:t>月，</a:t>
            </a:r>
            <a:r>
              <a:rPr sz="2000" spc="-5" dirty="0">
                <a:latin typeface="Arial" panose="020B0604020202020204"/>
                <a:cs typeface="Arial" panose="020B0604020202020204"/>
              </a:rPr>
              <a:t>H</a:t>
            </a:r>
            <a:r>
              <a:rPr sz="2000" spc="-10" dirty="0">
                <a:latin typeface="Arial" panose="020B0604020202020204"/>
                <a:cs typeface="Arial" panose="020B0604020202020204"/>
              </a:rPr>
              <a:t>aaga</a:t>
            </a:r>
            <a:r>
              <a:rPr sz="2000" spc="-5" dirty="0">
                <a:latin typeface="Arial" panose="020B0604020202020204"/>
                <a:cs typeface="Arial" panose="020B0604020202020204"/>
              </a:rPr>
              <a:t>-H</a:t>
            </a:r>
            <a:r>
              <a:rPr sz="2000" spc="-10" dirty="0">
                <a:latin typeface="Arial" panose="020B0604020202020204"/>
                <a:cs typeface="Arial" panose="020B0604020202020204"/>
              </a:rPr>
              <a:t>e</a:t>
            </a:r>
            <a:r>
              <a:rPr sz="2000" spc="-5" dirty="0">
                <a:latin typeface="Arial" panose="020B0604020202020204"/>
                <a:cs typeface="Arial" panose="020B0604020202020204"/>
              </a:rPr>
              <a:t>li</a:t>
            </a:r>
            <a:r>
              <a:rPr sz="2000" spc="-10" dirty="0">
                <a:latin typeface="Arial" panose="020B0604020202020204"/>
                <a:cs typeface="Arial" panose="020B0604020202020204"/>
              </a:rPr>
              <a:t>a</a:t>
            </a:r>
            <a:r>
              <a:rPr sz="2000" dirty="0">
                <a:latin typeface="宋体" panose="02010600030101010101" pitchFamily="2" charset="-122"/>
                <a:cs typeface="宋体" panose="02010600030101010101" pitchFamily="2" charset="-122"/>
              </a:rPr>
              <a:t>应用科学大学来上海访问考察，会见潜在合作伙</a:t>
            </a:r>
            <a:r>
              <a:rPr sz="2000" spc="5" dirty="0">
                <a:latin typeface="宋体" panose="02010600030101010101" pitchFamily="2" charset="-122"/>
                <a:cs typeface="宋体" panose="02010600030101010101" pitchFamily="2" charset="-122"/>
              </a:rPr>
              <a:t>伴</a:t>
            </a:r>
            <a:endParaRPr sz="2000" dirty="0">
              <a:latin typeface="宋体" panose="02010600030101010101" pitchFamily="2" charset="-122"/>
              <a:cs typeface="宋体" panose="02010600030101010101" pitchFamily="2" charset="-122"/>
            </a:endParaRPr>
          </a:p>
          <a:p>
            <a:pPr marL="298450" indent="-285750">
              <a:lnSpc>
                <a:spcPct val="100000"/>
              </a:lnSpc>
              <a:buChar char="•"/>
              <a:tabLst>
                <a:tab pos="297815" algn="l"/>
                <a:tab pos="298450" algn="l"/>
              </a:tabLst>
            </a:pPr>
            <a:r>
              <a:rPr sz="2000" spc="-10" dirty="0">
                <a:latin typeface="Arial" panose="020B0604020202020204"/>
                <a:cs typeface="Arial" panose="020B0604020202020204"/>
              </a:rPr>
              <a:t>2018</a:t>
            </a:r>
            <a:r>
              <a:rPr sz="2000" dirty="0">
                <a:latin typeface="宋体" panose="02010600030101010101" pitchFamily="2" charset="-122"/>
                <a:cs typeface="宋体" panose="02010600030101010101" pitchFamily="2" charset="-122"/>
              </a:rPr>
              <a:t>年</a:t>
            </a:r>
            <a:r>
              <a:rPr sz="2000" spc="-10" dirty="0">
                <a:latin typeface="Arial" panose="020B0604020202020204"/>
                <a:cs typeface="Arial" panose="020B0604020202020204"/>
              </a:rPr>
              <a:t>4</a:t>
            </a:r>
            <a:r>
              <a:rPr sz="2000" dirty="0">
                <a:latin typeface="宋体" panose="02010600030101010101" pitchFamily="2" charset="-122"/>
                <a:cs typeface="宋体" panose="02010600030101010101" pitchFamily="2" charset="-122"/>
              </a:rPr>
              <a:t>月，魏成水总裁赴越南参加</a:t>
            </a:r>
            <a:r>
              <a:rPr lang="zh-CN" sz="2000" dirty="0">
                <a:latin typeface="宋体" panose="02010600030101010101" pitchFamily="2" charset="-122"/>
                <a:cs typeface="宋体" panose="02010600030101010101" pitchFamily="2" charset="-122"/>
              </a:rPr>
              <a:t>扶轮社的</a:t>
            </a:r>
            <a:r>
              <a:rPr sz="2000" dirty="0">
                <a:latin typeface="宋体" panose="02010600030101010101" pitchFamily="2" charset="-122"/>
                <a:cs typeface="宋体" panose="02010600030101010101" pitchFamily="2" charset="-122"/>
              </a:rPr>
              <a:t>慈善活</a:t>
            </a:r>
            <a:r>
              <a:rPr sz="2000" spc="5" dirty="0">
                <a:latin typeface="宋体" panose="02010600030101010101" pitchFamily="2" charset="-122"/>
                <a:cs typeface="宋体" panose="02010600030101010101" pitchFamily="2" charset="-122"/>
              </a:rPr>
              <a:t>动</a:t>
            </a:r>
            <a:endParaRPr sz="2000" dirty="0">
              <a:latin typeface="宋体" panose="02010600030101010101" pitchFamily="2" charset="-122"/>
              <a:cs typeface="宋体" panose="02010600030101010101" pitchFamily="2" charset="-122"/>
            </a:endParaRPr>
          </a:p>
        </p:txBody>
      </p:sp>
      <p:sp>
        <p:nvSpPr>
          <p:cNvPr id="5" name="object 3"/>
          <p:cNvSpPr/>
          <p:nvPr>
            <p:custDataLst>
              <p:tags r:id="rId1"/>
            </p:custDataLst>
          </p:nvPr>
        </p:nvSpPr>
        <p:spPr>
          <a:xfrm>
            <a:off x="8780398" y="1314703"/>
            <a:ext cx="2452116" cy="1636776"/>
          </a:xfrm>
          <a:prstGeom prst="rect">
            <a:avLst/>
          </a:prstGeom>
          <a:blipFill>
            <a:blip r:embed="rId2" cstate="print"/>
            <a:stretch>
              <a:fillRect/>
            </a:stretch>
          </a:blipFill>
        </p:spPr>
        <p:txBody>
          <a:bodyPr wrap="square" lIns="0" tIns="0" rIns="0" bIns="0" rtlCol="0"/>
          <a:p/>
        </p:txBody>
      </p:sp>
      <p:sp>
        <p:nvSpPr>
          <p:cNvPr id="8" name="object 8"/>
          <p:cNvSpPr txBox="1"/>
          <p:nvPr/>
        </p:nvSpPr>
        <p:spPr>
          <a:xfrm>
            <a:off x="10105390" y="6376987"/>
            <a:ext cx="206375" cy="240029"/>
          </a:xfrm>
          <a:prstGeom prst="rect">
            <a:avLst/>
          </a:prstGeom>
        </p:spPr>
        <p:txBody>
          <a:bodyPr vert="horz" wrap="square" lIns="0" tIns="13335" rIns="0" bIns="0" rtlCol="0">
            <a:spAutoFit/>
          </a:bodyPr>
          <a:p>
            <a:pPr marL="12700">
              <a:lnSpc>
                <a:spcPct val="100000"/>
              </a:lnSpc>
              <a:spcBef>
                <a:spcPts val="105"/>
              </a:spcBef>
            </a:pPr>
            <a:r>
              <a:rPr sz="1400" spc="-5" dirty="0">
                <a:latin typeface="Calibri" panose="020F0502020204030204"/>
                <a:cs typeface="Calibri" panose="020F0502020204030204"/>
              </a:rPr>
              <a:t>1</a:t>
            </a:r>
            <a:r>
              <a:rPr sz="1400" dirty="0">
                <a:latin typeface="Calibri" panose="020F0502020204030204"/>
                <a:cs typeface="Calibri" panose="020F0502020204030204"/>
              </a:rPr>
              <a:t>2</a:t>
            </a:r>
            <a:endParaRPr sz="1400">
              <a:latin typeface="Calibri" panose="020F0502020204030204"/>
              <a:cs typeface="Calibri" panose="020F0502020204030204"/>
            </a:endParaRPr>
          </a:p>
        </p:txBody>
      </p:sp>
      <p:pic>
        <p:nvPicPr>
          <p:cNvPr id="6" name="图片 -2147482613" descr="11"/>
          <p:cNvPicPr>
            <a:picLocks noChangeAspect="1"/>
          </p:cNvPicPr>
          <p:nvPr>
            <p:custDataLst>
              <p:tags r:id="rId3"/>
            </p:custDataLst>
          </p:nvPr>
        </p:nvPicPr>
        <p:blipFill>
          <a:blip r:embed="rId4"/>
          <a:stretch>
            <a:fillRect/>
          </a:stretch>
        </p:blipFill>
        <p:spPr>
          <a:xfrm>
            <a:off x="1375410" y="1313815"/>
            <a:ext cx="2176780" cy="1633855"/>
          </a:xfrm>
          <a:prstGeom prst="rect">
            <a:avLst/>
          </a:prstGeom>
          <a:noFill/>
          <a:ln w="9525">
            <a:noFill/>
          </a:ln>
        </p:spPr>
      </p:pic>
      <p:pic>
        <p:nvPicPr>
          <p:cNvPr id="9" name="图片 8"/>
          <p:cNvPicPr>
            <a:picLocks noChangeAspect="1"/>
          </p:cNvPicPr>
          <p:nvPr/>
        </p:nvPicPr>
        <p:blipFill>
          <a:blip r:embed="rId5"/>
          <a:stretch>
            <a:fillRect/>
          </a:stretch>
        </p:blipFill>
        <p:spPr>
          <a:xfrm>
            <a:off x="6266180" y="1314450"/>
            <a:ext cx="2117090" cy="1588135"/>
          </a:xfrm>
          <a:prstGeom prst="rect">
            <a:avLst/>
          </a:prstGeom>
        </p:spPr>
      </p:pic>
      <p:pic>
        <p:nvPicPr>
          <p:cNvPr id="7" name="图片 -2147482617" descr="b17735391966d375b9ab76170aaaf59"/>
          <p:cNvPicPr>
            <a:picLocks noChangeAspect="1"/>
          </p:cNvPicPr>
          <p:nvPr/>
        </p:nvPicPr>
        <p:blipFill>
          <a:blip r:embed="rId6"/>
          <a:stretch>
            <a:fillRect/>
          </a:stretch>
        </p:blipFill>
        <p:spPr>
          <a:xfrm>
            <a:off x="3662680" y="1313815"/>
            <a:ext cx="2458085" cy="1639570"/>
          </a:xfrm>
          <a:prstGeom prst="rect">
            <a:avLst/>
          </a:prstGeom>
          <a:noFill/>
          <a:ln w="9525">
            <a:noFill/>
          </a:ln>
        </p:spPr>
      </p:pic>
      <p:sp>
        <p:nvSpPr>
          <p:cNvPr id="10" name="object 6"/>
          <p:cNvSpPr/>
          <p:nvPr/>
        </p:nvSpPr>
        <p:spPr>
          <a:xfrm>
            <a:off x="13970" y="1111250"/>
            <a:ext cx="12192000" cy="0"/>
          </a:xfrm>
          <a:custGeom>
            <a:avLst/>
            <a:gdLst/>
            <a:ahLst/>
            <a:cxnLst/>
            <a:rect l="l" t="t" r="r" b="b"/>
            <a:pathLst>
              <a:path w="12192000">
                <a:moveTo>
                  <a:pt x="0" y="0"/>
                </a:moveTo>
                <a:lnTo>
                  <a:pt x="12192000" y="0"/>
                </a:lnTo>
              </a:path>
            </a:pathLst>
          </a:custGeom>
          <a:ln w="71628">
            <a:solidFill>
              <a:srgbClr val="CC0000"/>
            </a:solidFill>
          </a:ln>
        </p:spPr>
        <p:txBody>
          <a:bodyPr wrap="square" lIns="0" tIns="0" rIns="0" bIns="0" rtlCol="0"/>
          <a:p/>
        </p:txBody>
      </p:sp>
      <p:sp>
        <p:nvSpPr>
          <p:cNvPr id="18" name="object 7"/>
          <p:cNvSpPr txBox="1">
            <a:spLocks noGrp="1"/>
          </p:cNvSpPr>
          <p:nvPr/>
        </p:nvSpPr>
        <p:spPr>
          <a:xfrm>
            <a:off x="2000883" y="290195"/>
            <a:ext cx="4509771" cy="381635"/>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12700" algn="l">
              <a:lnSpc>
                <a:spcPct val="100000"/>
              </a:lnSpc>
              <a:spcBef>
                <a:spcPts val="100"/>
              </a:spcBef>
              <a:buClrTx/>
              <a:buSzTx/>
              <a:buFontTx/>
            </a:pPr>
            <a:r>
              <a:rPr sz="2400" b="1" dirty="0">
                <a:latin typeface="微软雅黑" panose="020B0503020204020204" charset="-122"/>
                <a:ea typeface="+mn-ea"/>
                <a:cs typeface="微软雅黑" panose="020B0503020204020204" charset="-122"/>
              </a:rPr>
              <a:t>2018-2020年的营销推广活动</a:t>
            </a:r>
            <a:endParaRPr sz="2400" b="1" dirty="0">
              <a:latin typeface="微软雅黑" panose="020B0503020204020204" charset="-122"/>
              <a:ea typeface="+mn-ea"/>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object 6"/>
          <p:cNvSpPr/>
          <p:nvPr/>
        </p:nvSpPr>
        <p:spPr>
          <a:xfrm>
            <a:off x="13970" y="1111250"/>
            <a:ext cx="12192000" cy="0"/>
          </a:xfrm>
          <a:custGeom>
            <a:avLst/>
            <a:gdLst/>
            <a:ahLst/>
            <a:cxnLst/>
            <a:rect l="l" t="t" r="r" b="b"/>
            <a:pathLst>
              <a:path w="12192000">
                <a:moveTo>
                  <a:pt x="0" y="0"/>
                </a:moveTo>
                <a:lnTo>
                  <a:pt x="12192000" y="0"/>
                </a:lnTo>
              </a:path>
            </a:pathLst>
          </a:custGeom>
          <a:ln w="71628">
            <a:solidFill>
              <a:srgbClr val="CC0000"/>
            </a:solidFill>
          </a:ln>
        </p:spPr>
        <p:txBody>
          <a:bodyPr wrap="square" lIns="0" tIns="0" rIns="0" bIns="0" rtlCol="0"/>
          <a:p/>
        </p:txBody>
      </p:sp>
      <p:sp>
        <p:nvSpPr>
          <p:cNvPr id="5" name="object 2"/>
          <p:cNvSpPr txBox="1"/>
          <p:nvPr/>
        </p:nvSpPr>
        <p:spPr>
          <a:xfrm>
            <a:off x="1942465" y="361949"/>
            <a:ext cx="3717290" cy="381635"/>
          </a:xfrm>
          <a:prstGeom prst="rect">
            <a:avLst/>
          </a:prstGeom>
        </p:spPr>
        <p:txBody>
          <a:bodyPr vert="horz" wrap="square" lIns="0" tIns="12700" rIns="0" bIns="0" rtlCol="0">
            <a:spAutoFit/>
          </a:bodyPr>
          <a:p>
            <a:pPr marL="12700" algn="l">
              <a:lnSpc>
                <a:spcPct val="100000"/>
              </a:lnSpc>
              <a:spcBef>
                <a:spcPts val="100"/>
              </a:spcBef>
              <a:buClrTx/>
              <a:buSzTx/>
              <a:buFontTx/>
            </a:pPr>
            <a:r>
              <a:rPr sz="2400" b="1" dirty="0">
                <a:latin typeface="微软雅黑" panose="020B0503020204020204" charset="-122"/>
                <a:cs typeface="微软雅黑" panose="020B0503020204020204" charset="-122"/>
              </a:rPr>
              <a:t>创始人及CEO个人介绍</a:t>
            </a:r>
            <a:endParaRPr sz="2400" b="1" dirty="0">
              <a:latin typeface="微软雅黑" panose="020B0503020204020204" charset="-122"/>
              <a:cs typeface="微软雅黑" panose="020B0503020204020204" charset="-122"/>
            </a:endParaRPr>
          </a:p>
        </p:txBody>
      </p:sp>
      <p:sp>
        <p:nvSpPr>
          <p:cNvPr id="7" name="object 4"/>
          <p:cNvSpPr txBox="1"/>
          <p:nvPr/>
        </p:nvSpPr>
        <p:spPr>
          <a:xfrm>
            <a:off x="9687559" y="6506050"/>
            <a:ext cx="180975" cy="178435"/>
          </a:xfrm>
          <a:prstGeom prst="rect">
            <a:avLst/>
          </a:prstGeom>
        </p:spPr>
        <p:txBody>
          <a:bodyPr vert="horz" wrap="square" lIns="0" tIns="0" rIns="0" bIns="0" rtlCol="0">
            <a:spAutoFit/>
          </a:bodyPr>
          <a:p>
            <a:pPr>
              <a:lnSpc>
                <a:spcPts val="1335"/>
              </a:lnSpc>
            </a:pPr>
            <a:r>
              <a:rPr sz="1400" spc="-5" dirty="0">
                <a:latin typeface="Calibri" panose="020F0502020204030204"/>
                <a:cs typeface="Calibri" panose="020F0502020204030204"/>
              </a:rPr>
              <a:t>1</a:t>
            </a:r>
            <a:r>
              <a:rPr sz="1400" dirty="0">
                <a:latin typeface="Calibri" panose="020F0502020204030204"/>
                <a:cs typeface="Calibri" panose="020F0502020204030204"/>
              </a:rPr>
              <a:t>3</a:t>
            </a:r>
            <a:endParaRPr sz="1400">
              <a:latin typeface="Calibri" panose="020F0502020204030204"/>
              <a:cs typeface="Calibri" panose="020F0502020204030204"/>
            </a:endParaRPr>
          </a:p>
        </p:txBody>
      </p:sp>
      <p:sp>
        <p:nvSpPr>
          <p:cNvPr id="8" name="object 5"/>
          <p:cNvSpPr/>
          <p:nvPr/>
        </p:nvSpPr>
        <p:spPr>
          <a:xfrm>
            <a:off x="9619488" y="0"/>
            <a:ext cx="2572511" cy="6856476"/>
          </a:xfrm>
          <a:prstGeom prst="rect">
            <a:avLst/>
          </a:prstGeom>
          <a:blipFill>
            <a:blip r:embed="rId1" cstate="print"/>
            <a:stretch>
              <a:fillRect/>
            </a:stretch>
          </a:blipFill>
        </p:spPr>
        <p:txBody>
          <a:bodyPr wrap="square" lIns="0" tIns="0" rIns="0" bIns="0" rtlCol="0"/>
          <a:p/>
        </p:txBody>
      </p:sp>
      <p:sp>
        <p:nvSpPr>
          <p:cNvPr id="9" name="文本占位符 8"/>
          <p:cNvSpPr>
            <a:spLocks noGrp="1"/>
          </p:cNvSpPr>
          <p:nvPr>
            <p:ph type="body" idx="1"/>
          </p:nvPr>
        </p:nvSpPr>
        <p:spPr>
          <a:xfrm>
            <a:off x="304165" y="1292860"/>
            <a:ext cx="6324600" cy="5170805"/>
          </a:xfrm>
        </p:spPr>
        <p:txBody>
          <a:bodyPr/>
          <a:p>
            <a:pPr>
              <a:lnSpc>
                <a:spcPct val="120000"/>
              </a:lnSpc>
            </a:pPr>
            <a:r>
              <a:rPr lang="zh-CN" altLang="en-US" sz="2000" b="1" dirty="0">
                <a:latin typeface="宋体" panose="02010600030101010101" pitchFamily="2" charset="-122"/>
                <a:ea typeface="宋体" panose="02010600030101010101" pitchFamily="2" charset="-122"/>
                <a:cs typeface="宋体" panose="02010600030101010101" pitchFamily="2" charset="-122"/>
              </a:rPr>
              <a:t>魏成水，是一位在教育、医疗以及体育领域具有丰富经验的连续创业者，目前为苏州魏氏医疗科技有限公司, 塞温投资管理（上海）有限公司与塞维爱温（上海）企业管理咨询有限公司的创始人和总裁。</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000" b="1" dirty="0">
                <a:latin typeface="宋体" panose="02010600030101010101" pitchFamily="2" charset="-122"/>
                <a:ea typeface="宋体" panose="02010600030101010101" pitchFamily="2" charset="-122"/>
                <a:cs typeface="宋体" panose="02010600030101010101" pitchFamily="2" charset="-122"/>
              </a:rPr>
              <a:t>他是新加坡商会会员和芬兰哈格应用科技大学国际教育专家团成员。</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000" b="1" dirty="0">
                <a:latin typeface="宋体" panose="02010600030101010101" pitchFamily="2" charset="-122"/>
                <a:ea typeface="宋体" panose="02010600030101010101" pitchFamily="2" charset="-122"/>
                <a:cs typeface="宋体" panose="02010600030101010101" pitchFamily="2" charset="-122"/>
              </a:rPr>
              <a:t>之前他在泰瑞达、必和必拓和第一家食品等几家跨国公司担任中国市场高管和负责人，期间和多所国际商学院和医院建立了深厚的信任和合作，也和投资界交投甚广。他是国际扶轮社会员，多次参加中国、缅甸、越南等国的教育、免费医疗等慈善项目。</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000" b="1" dirty="0">
                <a:latin typeface="宋体" panose="02010600030101010101" pitchFamily="2" charset="-122"/>
                <a:ea typeface="宋体" panose="02010600030101010101" pitchFamily="2" charset="-122"/>
                <a:cs typeface="宋体" panose="02010600030101010101" pitchFamily="2" charset="-122"/>
              </a:rPr>
              <a:t>他拥有美国旧金山大学EMBA证书和美国德克萨斯大学阿灵顿分校MBA金融专业证书以及美国爱达荷州立大学BBA证书。</a:t>
            </a:r>
            <a:endParaRPr lang="zh-CN" altLang="en-US" sz="2000" b="1" dirty="0">
              <a:latin typeface="宋体" panose="02010600030101010101" pitchFamily="2" charset="-122"/>
              <a:ea typeface="宋体" panose="02010600030101010101" pitchFamily="2" charset="-122"/>
              <a:cs typeface="宋体" panose="02010600030101010101" pitchFamily="2" charset="-122"/>
            </a:endParaRPr>
          </a:p>
        </p:txBody>
      </p:sp>
      <p:pic>
        <p:nvPicPr>
          <p:cNvPr id="11" name="图片 10"/>
          <p:cNvPicPr>
            <a:picLocks noChangeAspect="1"/>
          </p:cNvPicPr>
          <p:nvPr/>
        </p:nvPicPr>
        <p:blipFill>
          <a:blip r:embed="rId2"/>
          <a:stretch>
            <a:fillRect/>
          </a:stretch>
        </p:blipFill>
        <p:spPr>
          <a:xfrm>
            <a:off x="7181606" y="1676400"/>
            <a:ext cx="1770865" cy="1828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3523" y="1347216"/>
            <a:ext cx="1246631" cy="135331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870203" y="1312163"/>
            <a:ext cx="1178052" cy="143256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2392679" y="1333500"/>
            <a:ext cx="1156716" cy="1395361"/>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0049256" y="1431036"/>
            <a:ext cx="1292352" cy="1287779"/>
          </a:xfrm>
          <a:prstGeom prst="rect">
            <a:avLst/>
          </a:prstGeom>
          <a:blipFill>
            <a:blip r:embed="rId4" cstate="print"/>
            <a:stretch>
              <a:fillRect/>
            </a:stretch>
          </a:blipFill>
        </p:spPr>
        <p:txBody>
          <a:bodyPr wrap="square" lIns="0" tIns="0" rIns="0" bIns="0" rtlCol="0"/>
          <a:lstStyle/>
          <a:p/>
        </p:txBody>
      </p:sp>
      <p:sp>
        <p:nvSpPr>
          <p:cNvPr id="6" name="object 6"/>
          <p:cNvSpPr txBox="1"/>
          <p:nvPr/>
        </p:nvSpPr>
        <p:spPr>
          <a:xfrm>
            <a:off x="8411844" y="3013075"/>
            <a:ext cx="1397000" cy="84836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宋体" panose="02010600030101010101" pitchFamily="2" charset="-122"/>
                <a:cs typeface="宋体" panose="02010600030101010101" pitchFamily="2" charset="-122"/>
              </a:rPr>
              <a:t>授，美国旧金 山大学战略学 教授。</a:t>
            </a:r>
            <a:endParaRPr sz="1800">
              <a:latin typeface="宋体" panose="02010600030101010101" pitchFamily="2" charset="-122"/>
              <a:cs typeface="宋体" panose="02010600030101010101" pitchFamily="2" charset="-122"/>
            </a:endParaRPr>
          </a:p>
        </p:txBody>
      </p:sp>
      <p:sp>
        <p:nvSpPr>
          <p:cNvPr id="7" name="object 7"/>
          <p:cNvSpPr txBox="1"/>
          <p:nvPr/>
        </p:nvSpPr>
        <p:spPr>
          <a:xfrm>
            <a:off x="8411844" y="4110354"/>
            <a:ext cx="1397000" cy="221996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宋体" panose="02010600030101010101" pitchFamily="2" charset="-122"/>
                <a:cs typeface="宋体" panose="02010600030101010101" pitchFamily="2" charset="-122"/>
              </a:rPr>
              <a:t>曾为许多美国 和中国公司</a:t>
            </a:r>
            <a:endParaRPr sz="1800">
              <a:latin typeface="宋体" panose="02010600030101010101" pitchFamily="2" charset="-122"/>
              <a:cs typeface="宋体" panose="02010600030101010101" pitchFamily="2" charset="-122"/>
            </a:endParaRPr>
          </a:p>
          <a:p>
            <a:pPr marL="12700" marR="5080" algn="just">
              <a:lnSpc>
                <a:spcPct val="100000"/>
              </a:lnSpc>
            </a:pPr>
            <a:r>
              <a:rPr sz="1800" dirty="0">
                <a:latin typeface="宋体" panose="02010600030101010101" pitchFamily="2" charset="-122"/>
                <a:cs typeface="宋体" panose="02010600030101010101" pitchFamily="2" charset="-122"/>
              </a:rPr>
              <a:t>（英特尔、卡 特彼勒和泰科 电子等）提供 咨询服务。他 拥有达拉斯德 克萨斯大学战</a:t>
            </a:r>
            <a:endParaRPr sz="1800">
              <a:latin typeface="宋体" panose="02010600030101010101" pitchFamily="2" charset="-122"/>
              <a:cs typeface="宋体" panose="02010600030101010101" pitchFamily="2" charset="-122"/>
            </a:endParaRPr>
          </a:p>
        </p:txBody>
      </p:sp>
      <p:sp>
        <p:nvSpPr>
          <p:cNvPr id="8" name="object 8"/>
          <p:cNvSpPr txBox="1"/>
          <p:nvPr/>
        </p:nvSpPr>
        <p:spPr>
          <a:xfrm>
            <a:off x="10064115" y="2710815"/>
            <a:ext cx="1397000" cy="84836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宋体" panose="02010600030101010101" pitchFamily="2" charset="-122"/>
                <a:cs typeface="宋体" panose="02010600030101010101" pitchFamily="2" charset="-122"/>
              </a:rPr>
              <a:t>李乃和博士， 首席数据科学 家。</a:t>
            </a:r>
            <a:endParaRPr sz="1800">
              <a:latin typeface="宋体" panose="02010600030101010101" pitchFamily="2" charset="-122"/>
              <a:cs typeface="宋体" panose="02010600030101010101" pitchFamily="2" charset="-122"/>
            </a:endParaRPr>
          </a:p>
        </p:txBody>
      </p:sp>
      <p:sp>
        <p:nvSpPr>
          <p:cNvPr id="9" name="object 9"/>
          <p:cNvSpPr txBox="1"/>
          <p:nvPr/>
        </p:nvSpPr>
        <p:spPr>
          <a:xfrm>
            <a:off x="10064115" y="3808095"/>
            <a:ext cx="1625600" cy="112268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宋体" panose="02010600030101010101" pitchFamily="2" charset="-122"/>
                <a:cs typeface="宋体" panose="02010600030101010101" pitchFamily="2" charset="-122"/>
              </a:rPr>
              <a:t>中国大数据、 人工智能专家。 上海交通大学 副教授。</a:t>
            </a:r>
            <a:endParaRPr sz="1800">
              <a:latin typeface="宋体" panose="02010600030101010101" pitchFamily="2" charset="-122"/>
              <a:cs typeface="宋体" panose="02010600030101010101" pitchFamily="2" charset="-122"/>
            </a:endParaRPr>
          </a:p>
        </p:txBody>
      </p:sp>
      <p:sp>
        <p:nvSpPr>
          <p:cNvPr id="10" name="object 10"/>
          <p:cNvSpPr txBox="1"/>
          <p:nvPr/>
        </p:nvSpPr>
        <p:spPr>
          <a:xfrm>
            <a:off x="10064115" y="5180965"/>
            <a:ext cx="1625600" cy="850265"/>
          </a:xfrm>
          <a:prstGeom prst="rect">
            <a:avLst/>
          </a:prstGeom>
        </p:spPr>
        <p:txBody>
          <a:bodyPr vert="horz" wrap="square" lIns="0" tIns="12700" rIns="0" bIns="0" rtlCol="0">
            <a:spAutoFit/>
          </a:bodyPr>
          <a:lstStyle/>
          <a:p>
            <a:pPr marL="12700">
              <a:lnSpc>
                <a:spcPct val="100000"/>
              </a:lnSpc>
              <a:spcBef>
                <a:spcPts val="100"/>
              </a:spcBef>
            </a:pPr>
            <a:r>
              <a:rPr sz="1800" dirty="0">
                <a:latin typeface="宋体" panose="02010600030101010101" pitchFamily="2" charset="-122"/>
                <a:cs typeface="宋体" panose="02010600030101010101" pitchFamily="2" charset="-122"/>
              </a:rPr>
              <a:t>《营销工程</a:t>
            </a:r>
            <a:r>
              <a:rPr sz="1800" dirty="0">
                <a:latin typeface="Arial" panose="020B0604020202020204"/>
                <a:cs typeface="Arial" panose="020B0604020202020204"/>
              </a:rPr>
              <a:t>—</a:t>
            </a:r>
            <a:endParaRPr sz="1800">
              <a:latin typeface="Arial" panose="020B0604020202020204"/>
              <a:cs typeface="Arial" panose="020B0604020202020204"/>
            </a:endParaRPr>
          </a:p>
          <a:p>
            <a:pPr marL="12700" marR="5080">
              <a:lnSpc>
                <a:spcPts val="2180"/>
              </a:lnSpc>
              <a:spcBef>
                <a:spcPts val="55"/>
              </a:spcBef>
            </a:pPr>
            <a:r>
              <a:rPr sz="1800" dirty="0">
                <a:latin typeface="Arial" panose="020B0604020202020204"/>
                <a:cs typeface="Arial" panose="020B0604020202020204"/>
              </a:rPr>
              <a:t>—</a:t>
            </a:r>
            <a:r>
              <a:rPr sz="1800" dirty="0">
                <a:latin typeface="宋体" panose="02010600030101010101" pitchFamily="2" charset="-122"/>
                <a:cs typeface="宋体" panose="02010600030101010101" pitchFamily="2" charset="-122"/>
              </a:rPr>
              <a:t>新世纪营销 学丛书》作者。</a:t>
            </a:r>
            <a:endParaRPr sz="1800">
              <a:latin typeface="宋体" panose="02010600030101010101" pitchFamily="2" charset="-122"/>
              <a:cs typeface="宋体" panose="02010600030101010101" pitchFamily="2" charset="-122"/>
            </a:endParaRPr>
          </a:p>
        </p:txBody>
      </p:sp>
      <p:sp>
        <p:nvSpPr>
          <p:cNvPr id="11" name="object 11"/>
          <p:cNvSpPr txBox="1"/>
          <p:nvPr/>
        </p:nvSpPr>
        <p:spPr>
          <a:xfrm>
            <a:off x="2367279" y="3014345"/>
            <a:ext cx="1296035" cy="139573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Arial" panose="020B0604020202020204"/>
                <a:cs typeface="Arial" panose="020B0604020202020204"/>
              </a:rPr>
              <a:t>H</a:t>
            </a:r>
            <a:r>
              <a:rPr sz="1800" spc="-5" dirty="0">
                <a:latin typeface="Arial" panose="020B0604020202020204"/>
                <a:cs typeface="Arial" panose="020B0604020202020204"/>
              </a:rPr>
              <a:t>aaga</a:t>
            </a:r>
            <a:r>
              <a:rPr sz="1800" dirty="0">
                <a:latin typeface="Arial" panose="020B0604020202020204"/>
                <a:cs typeface="Arial" panose="020B0604020202020204"/>
              </a:rPr>
              <a:t>-H</a:t>
            </a:r>
            <a:r>
              <a:rPr sz="1800" spc="-5" dirty="0">
                <a:latin typeface="Arial" panose="020B0604020202020204"/>
                <a:cs typeface="Arial" panose="020B0604020202020204"/>
              </a:rPr>
              <a:t>e</a:t>
            </a:r>
            <a:r>
              <a:rPr sz="1800" dirty="0">
                <a:latin typeface="Arial" panose="020B0604020202020204"/>
                <a:cs typeface="Arial" panose="020B0604020202020204"/>
              </a:rPr>
              <a:t>lia </a:t>
            </a:r>
            <a:r>
              <a:rPr sz="1800" dirty="0">
                <a:latin typeface="宋体" panose="02010600030101010101" pitchFamily="2" charset="-122"/>
                <a:cs typeface="宋体" panose="02010600030101010101" pitchFamily="2" charset="-122"/>
              </a:rPr>
              <a:t>应用科学大 学的全球教 育服务计划 的负责人。</a:t>
            </a:r>
            <a:endParaRPr sz="1800">
              <a:latin typeface="宋体" panose="02010600030101010101" pitchFamily="2" charset="-122"/>
              <a:cs typeface="宋体" panose="02010600030101010101" pitchFamily="2" charset="-122"/>
            </a:endParaRPr>
          </a:p>
        </p:txBody>
      </p:sp>
      <p:sp>
        <p:nvSpPr>
          <p:cNvPr id="12" name="object 12"/>
          <p:cNvSpPr txBox="1"/>
          <p:nvPr/>
        </p:nvSpPr>
        <p:spPr>
          <a:xfrm>
            <a:off x="2367279" y="4658995"/>
            <a:ext cx="1168400" cy="1400175"/>
          </a:xfrm>
          <a:prstGeom prst="rect">
            <a:avLst/>
          </a:prstGeom>
        </p:spPr>
        <p:txBody>
          <a:bodyPr vert="horz" wrap="square" lIns="0" tIns="11430" rIns="0" bIns="0" rtlCol="0">
            <a:spAutoFit/>
          </a:bodyPr>
          <a:lstStyle/>
          <a:p>
            <a:pPr marL="12700" marR="5080" algn="just">
              <a:lnSpc>
                <a:spcPct val="100000"/>
              </a:lnSpc>
              <a:spcBef>
                <a:spcPts val="90"/>
              </a:spcBef>
            </a:pPr>
            <a:r>
              <a:rPr sz="1800" dirty="0">
                <a:latin typeface="宋体" panose="02010600030101010101" pitchFamily="2" charset="-122"/>
                <a:cs typeface="宋体" panose="02010600030101010101" pitchFamily="2" charset="-122"/>
              </a:rPr>
              <a:t>在芬兰和其 他国家拥有 三十多年高 等教育方面 的经历。</a:t>
            </a:r>
            <a:endParaRPr sz="1800">
              <a:latin typeface="宋体" panose="02010600030101010101" pitchFamily="2" charset="-122"/>
              <a:cs typeface="宋体" panose="02010600030101010101" pitchFamily="2" charset="-122"/>
            </a:endParaRPr>
          </a:p>
        </p:txBody>
      </p:sp>
      <p:sp>
        <p:nvSpPr>
          <p:cNvPr id="13" name="object 13"/>
          <p:cNvSpPr txBox="1"/>
          <p:nvPr/>
        </p:nvSpPr>
        <p:spPr>
          <a:xfrm>
            <a:off x="876935" y="2740025"/>
            <a:ext cx="1296035" cy="30429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panose="020B0604020202020204"/>
                <a:cs typeface="Arial" panose="020B0604020202020204"/>
              </a:rPr>
              <a:t>Salvador</a:t>
            </a:r>
            <a:endParaRPr sz="1800">
              <a:latin typeface="Arial" panose="020B0604020202020204"/>
              <a:cs typeface="Arial" panose="020B0604020202020204"/>
            </a:endParaRPr>
          </a:p>
          <a:p>
            <a:pPr marL="12700" marR="5080">
              <a:lnSpc>
                <a:spcPct val="100000"/>
              </a:lnSpc>
            </a:pPr>
            <a:r>
              <a:rPr sz="1800" spc="-5" dirty="0">
                <a:latin typeface="Arial" panose="020B0604020202020204"/>
                <a:cs typeface="Arial" panose="020B0604020202020204"/>
              </a:rPr>
              <a:t>A</a:t>
            </a:r>
            <a:r>
              <a:rPr sz="1800" dirty="0">
                <a:latin typeface="Arial" panose="020B0604020202020204"/>
                <a:cs typeface="Arial" panose="020B0604020202020204"/>
              </a:rPr>
              <a:t>c</a:t>
            </a:r>
            <a:r>
              <a:rPr sz="1800" spc="-5" dirty="0">
                <a:latin typeface="Arial" panose="020B0604020202020204"/>
                <a:cs typeface="Arial" panose="020B0604020202020204"/>
              </a:rPr>
              <a:t>e</a:t>
            </a:r>
            <a:r>
              <a:rPr sz="1800" dirty="0">
                <a:latin typeface="Arial" panose="020B0604020202020204"/>
                <a:cs typeface="Arial" panose="020B0604020202020204"/>
              </a:rPr>
              <a:t>v</a:t>
            </a:r>
            <a:r>
              <a:rPr sz="1800" spc="-5" dirty="0">
                <a:latin typeface="Arial" panose="020B0604020202020204"/>
                <a:cs typeface="Arial" panose="020B0604020202020204"/>
              </a:rPr>
              <a:t>e</a:t>
            </a:r>
            <a:r>
              <a:rPr sz="1800" dirty="0">
                <a:latin typeface="Arial" panose="020B0604020202020204"/>
                <a:cs typeface="Arial" panose="020B0604020202020204"/>
              </a:rPr>
              <a:t>s</a:t>
            </a:r>
            <a:r>
              <a:rPr sz="1800" dirty="0">
                <a:latin typeface="宋体" panose="02010600030101010101" pitchFamily="2" charset="-122"/>
                <a:cs typeface="宋体" panose="02010600030101010101" pitchFamily="2" charset="-122"/>
              </a:rPr>
              <a:t>教授</a:t>
            </a:r>
            <a:r>
              <a:rPr sz="1800" dirty="0">
                <a:latin typeface="Arial" panose="020B0604020202020204"/>
                <a:cs typeface="Arial" panose="020B0604020202020204"/>
              </a:rPr>
              <a:t>, </a:t>
            </a:r>
            <a:r>
              <a:rPr sz="1800" dirty="0">
                <a:latin typeface="宋体" panose="02010600030101010101" pitchFamily="2" charset="-122"/>
                <a:cs typeface="宋体" panose="02010600030101010101" pitchFamily="2" charset="-122"/>
              </a:rPr>
              <a:t>美国瑞吉斯 大学高级副 总裁兼首席 财务官。以 前曾在福特 汉姆大学和 旧金山大学 担任副教务 长。</a:t>
            </a:r>
            <a:endParaRPr sz="1800">
              <a:latin typeface="宋体" panose="02010600030101010101" pitchFamily="2" charset="-122"/>
              <a:cs typeface="宋体" panose="02010600030101010101" pitchFamily="2" charset="-122"/>
            </a:endParaRPr>
          </a:p>
        </p:txBody>
      </p:sp>
      <p:sp>
        <p:nvSpPr>
          <p:cNvPr id="14" name="object 14"/>
          <p:cNvSpPr/>
          <p:nvPr/>
        </p:nvSpPr>
        <p:spPr>
          <a:xfrm>
            <a:off x="7042404" y="1222247"/>
            <a:ext cx="929640" cy="1476895"/>
          </a:xfrm>
          <a:prstGeom prst="rect">
            <a:avLst/>
          </a:prstGeom>
          <a:blipFill>
            <a:blip r:embed="rId5" cstate="print"/>
            <a:stretch>
              <a:fillRect/>
            </a:stretch>
          </a:blipFill>
        </p:spPr>
        <p:txBody>
          <a:bodyPr wrap="square" lIns="0" tIns="0" rIns="0" bIns="0" rtlCol="0"/>
          <a:lstStyle/>
          <a:p/>
        </p:txBody>
      </p:sp>
      <p:sp>
        <p:nvSpPr>
          <p:cNvPr id="15" name="object 15"/>
          <p:cNvSpPr txBox="1"/>
          <p:nvPr/>
        </p:nvSpPr>
        <p:spPr>
          <a:xfrm>
            <a:off x="7096125" y="2740025"/>
            <a:ext cx="2801620" cy="299720"/>
          </a:xfrm>
          <a:prstGeom prst="rect">
            <a:avLst/>
          </a:prstGeom>
        </p:spPr>
        <p:txBody>
          <a:bodyPr vert="horz" wrap="square" lIns="0" tIns="12700" rIns="0" bIns="0" rtlCol="0">
            <a:spAutoFit/>
          </a:bodyPr>
          <a:lstStyle/>
          <a:p>
            <a:pPr marL="12700">
              <a:lnSpc>
                <a:spcPct val="100000"/>
              </a:lnSpc>
              <a:spcBef>
                <a:spcPts val="100"/>
              </a:spcBef>
            </a:pPr>
            <a:r>
              <a:rPr sz="2700" baseline="-5000" dirty="0">
                <a:latin typeface="宋体" panose="02010600030101010101" pitchFamily="2" charset="-122"/>
                <a:cs typeface="宋体" panose="02010600030101010101" pitchFamily="2" charset="-122"/>
              </a:rPr>
              <a:t>魏成雄博士</a:t>
            </a:r>
            <a:r>
              <a:rPr sz="2700" spc="-120" baseline="-5000" dirty="0">
                <a:latin typeface="宋体" panose="02010600030101010101" pitchFamily="2" charset="-122"/>
                <a:cs typeface="宋体" panose="02010600030101010101" pitchFamily="2" charset="-122"/>
              </a:rPr>
              <a:t>，</a:t>
            </a:r>
            <a:r>
              <a:rPr sz="1800" spc="-80" dirty="0">
                <a:latin typeface="Arial" panose="020B0604020202020204"/>
                <a:cs typeface="Arial" panose="020B0604020202020204"/>
              </a:rPr>
              <a:t>Roger</a:t>
            </a:r>
            <a:r>
              <a:rPr sz="1800" spc="-60" dirty="0">
                <a:latin typeface="Arial" panose="020B0604020202020204"/>
                <a:cs typeface="Arial" panose="020B0604020202020204"/>
              </a:rPr>
              <a:t> </a:t>
            </a:r>
            <a:r>
              <a:rPr sz="1800" spc="-5" dirty="0">
                <a:latin typeface="Arial" panose="020B0604020202020204"/>
                <a:cs typeface="Arial" panose="020B0604020202020204"/>
              </a:rPr>
              <a:t>Chen</a:t>
            </a:r>
            <a:r>
              <a:rPr sz="1800" dirty="0">
                <a:latin typeface="宋体" panose="02010600030101010101" pitchFamily="2" charset="-122"/>
                <a:cs typeface="宋体" panose="02010600030101010101" pitchFamily="2" charset="-122"/>
              </a:rPr>
              <a:t>教</a:t>
            </a:r>
            <a:endParaRPr sz="1800">
              <a:latin typeface="宋体" panose="02010600030101010101" pitchFamily="2" charset="-122"/>
              <a:cs typeface="宋体" panose="02010600030101010101" pitchFamily="2" charset="-122"/>
            </a:endParaRPr>
          </a:p>
        </p:txBody>
      </p:sp>
      <p:sp>
        <p:nvSpPr>
          <p:cNvPr id="16" name="object 16"/>
          <p:cNvSpPr txBox="1"/>
          <p:nvPr/>
        </p:nvSpPr>
        <p:spPr>
          <a:xfrm>
            <a:off x="7096125" y="3032759"/>
            <a:ext cx="1168400" cy="1945639"/>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宋体" panose="02010600030101010101" pitchFamily="2" charset="-122"/>
                <a:cs typeface="宋体" panose="02010600030101010101" pitchFamily="2" charset="-122"/>
              </a:rPr>
              <a:t>新加坡鹰格 医院和伊丽 莎白医院知 名的外科手 术顾问和腹 腔镜外科手 术顾问。</a:t>
            </a:r>
            <a:endParaRPr sz="1800">
              <a:latin typeface="宋体" panose="02010600030101010101" pitchFamily="2" charset="-122"/>
              <a:cs typeface="宋体" panose="02010600030101010101" pitchFamily="2" charset="-122"/>
            </a:endParaRPr>
          </a:p>
        </p:txBody>
      </p:sp>
      <p:sp>
        <p:nvSpPr>
          <p:cNvPr id="17" name="object 17"/>
          <p:cNvSpPr txBox="1"/>
          <p:nvPr/>
        </p:nvSpPr>
        <p:spPr>
          <a:xfrm>
            <a:off x="7096125" y="5227320"/>
            <a:ext cx="11684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宋体" panose="02010600030101010101" pitchFamily="2" charset="-122"/>
                <a:cs typeface="宋体" panose="02010600030101010101" pitchFamily="2" charset="-122"/>
              </a:rPr>
              <a:t>在新加坡拥</a:t>
            </a:r>
            <a:endParaRPr sz="1800">
              <a:latin typeface="宋体" panose="02010600030101010101" pitchFamily="2" charset="-122"/>
              <a:cs typeface="宋体" panose="02010600030101010101" pitchFamily="2" charset="-122"/>
            </a:endParaRPr>
          </a:p>
        </p:txBody>
      </p:sp>
      <p:sp>
        <p:nvSpPr>
          <p:cNvPr id="18" name="object 18"/>
          <p:cNvSpPr txBox="1"/>
          <p:nvPr/>
        </p:nvSpPr>
        <p:spPr>
          <a:xfrm>
            <a:off x="2367279" y="2740025"/>
            <a:ext cx="285940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panose="020B0604020202020204"/>
                <a:cs typeface="Arial" panose="020B0604020202020204"/>
              </a:rPr>
              <a:t>Pasi Halmari, </a:t>
            </a:r>
            <a:r>
              <a:rPr sz="2700" spc="-30" baseline="3000" dirty="0">
                <a:latin typeface="Arial" panose="020B0604020202020204"/>
                <a:cs typeface="Arial" panose="020B0604020202020204"/>
              </a:rPr>
              <a:t>Tinna</a:t>
            </a:r>
            <a:r>
              <a:rPr sz="2700" spc="-67" baseline="3000" dirty="0">
                <a:latin typeface="Arial" panose="020B0604020202020204"/>
                <a:cs typeface="Arial" panose="020B0604020202020204"/>
              </a:rPr>
              <a:t> </a:t>
            </a:r>
            <a:r>
              <a:rPr sz="2700" spc="-7" baseline="3000" dirty="0">
                <a:latin typeface="Arial" panose="020B0604020202020204"/>
                <a:cs typeface="Arial" panose="020B0604020202020204"/>
              </a:rPr>
              <a:t>Laiho</a:t>
            </a:r>
            <a:r>
              <a:rPr sz="2700" spc="-7" baseline="3000" dirty="0">
                <a:latin typeface="宋体" panose="02010600030101010101" pitchFamily="2" charset="-122"/>
                <a:cs typeface="宋体" panose="02010600030101010101" pitchFamily="2" charset="-122"/>
              </a:rPr>
              <a:t>，</a:t>
            </a:r>
            <a:endParaRPr sz="2700" baseline="3000">
              <a:latin typeface="宋体" panose="02010600030101010101" pitchFamily="2" charset="-122"/>
              <a:cs typeface="宋体" panose="02010600030101010101" pitchFamily="2" charset="-122"/>
            </a:endParaRPr>
          </a:p>
        </p:txBody>
      </p:sp>
      <p:sp>
        <p:nvSpPr>
          <p:cNvPr id="19" name="object 19"/>
          <p:cNvSpPr txBox="1"/>
          <p:nvPr/>
        </p:nvSpPr>
        <p:spPr>
          <a:xfrm>
            <a:off x="3787775" y="3001009"/>
            <a:ext cx="1524000" cy="139700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宋体" panose="02010600030101010101" pitchFamily="2" charset="-122"/>
                <a:cs typeface="宋体" panose="02010600030101010101" pitchFamily="2" charset="-122"/>
              </a:rPr>
              <a:t>芬兰国家创新 中心</a:t>
            </a:r>
            <a:r>
              <a:rPr sz="1800" spc="-5" dirty="0">
                <a:latin typeface="宋体" panose="02010600030101010101" pitchFamily="2" charset="-122"/>
                <a:cs typeface="宋体" panose="02010600030101010101" pitchFamily="2" charset="-122"/>
              </a:rPr>
              <a:t>（</a:t>
            </a:r>
            <a:r>
              <a:rPr sz="1800" spc="-5" dirty="0">
                <a:latin typeface="Arial" panose="020B0604020202020204"/>
                <a:cs typeface="Arial" panose="020B0604020202020204"/>
              </a:rPr>
              <a:t>CLIC</a:t>
            </a:r>
            <a:r>
              <a:rPr sz="1800" spc="-5" dirty="0">
                <a:latin typeface="宋体" panose="02010600030101010101" pitchFamily="2" charset="-122"/>
                <a:cs typeface="宋体" panose="02010600030101010101" pitchFamily="2" charset="-122"/>
              </a:rPr>
              <a:t>）  </a:t>
            </a:r>
            <a:r>
              <a:rPr sz="1800" dirty="0">
                <a:latin typeface="宋体" panose="02010600030101010101" pitchFamily="2" charset="-122"/>
                <a:cs typeface="宋体" panose="02010600030101010101" pitchFamily="2" charset="-122"/>
              </a:rPr>
              <a:t>服务总监，  </a:t>
            </a:r>
            <a:r>
              <a:rPr sz="1800" dirty="0">
                <a:latin typeface="Arial" panose="020B0604020202020204"/>
                <a:cs typeface="Arial" panose="020B0604020202020204"/>
              </a:rPr>
              <a:t>H</a:t>
            </a:r>
            <a:r>
              <a:rPr sz="1800" spc="-5" dirty="0">
                <a:latin typeface="Arial" panose="020B0604020202020204"/>
                <a:cs typeface="Arial" panose="020B0604020202020204"/>
              </a:rPr>
              <a:t>aaga</a:t>
            </a:r>
            <a:r>
              <a:rPr sz="1800" dirty="0">
                <a:latin typeface="Arial" panose="020B0604020202020204"/>
                <a:cs typeface="Arial" panose="020B0604020202020204"/>
              </a:rPr>
              <a:t>-H</a:t>
            </a:r>
            <a:r>
              <a:rPr sz="1800" spc="-5" dirty="0">
                <a:latin typeface="Arial" panose="020B0604020202020204"/>
                <a:cs typeface="Arial" panose="020B0604020202020204"/>
              </a:rPr>
              <a:t>e</a:t>
            </a:r>
            <a:r>
              <a:rPr sz="1800" dirty="0">
                <a:latin typeface="Arial" panose="020B0604020202020204"/>
                <a:cs typeface="Arial" panose="020B0604020202020204"/>
              </a:rPr>
              <a:t>li</a:t>
            </a:r>
            <a:r>
              <a:rPr sz="1800" spc="-5" dirty="0">
                <a:latin typeface="Arial" panose="020B0604020202020204"/>
                <a:cs typeface="Arial" panose="020B0604020202020204"/>
              </a:rPr>
              <a:t>a</a:t>
            </a:r>
            <a:r>
              <a:rPr sz="1800" dirty="0">
                <a:latin typeface="宋体" panose="02010600030101010101" pitchFamily="2" charset="-122"/>
                <a:cs typeface="宋体" panose="02010600030101010101" pitchFamily="2" charset="-122"/>
              </a:rPr>
              <a:t>应 用科技大学的</a:t>
            </a:r>
            <a:endParaRPr sz="1800">
              <a:latin typeface="宋体" panose="02010600030101010101" pitchFamily="2" charset="-122"/>
              <a:cs typeface="宋体" panose="02010600030101010101" pitchFamily="2" charset="-122"/>
            </a:endParaRPr>
          </a:p>
        </p:txBody>
      </p:sp>
      <p:sp>
        <p:nvSpPr>
          <p:cNvPr id="20" name="object 20"/>
          <p:cNvSpPr txBox="1"/>
          <p:nvPr/>
        </p:nvSpPr>
        <p:spPr>
          <a:xfrm>
            <a:off x="3787775" y="4373879"/>
            <a:ext cx="17145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panose="020B0604020202020204"/>
                <a:cs typeface="Arial" panose="020B0604020202020204"/>
              </a:rPr>
              <a:t>Innoboo</a:t>
            </a:r>
            <a:r>
              <a:rPr sz="1800" dirty="0">
                <a:latin typeface="Arial" panose="020B0604020202020204"/>
                <a:cs typeface="Arial" panose="020B0604020202020204"/>
              </a:rPr>
              <a:t>s</a:t>
            </a:r>
            <a:r>
              <a:rPr sz="1800" spc="-5" dirty="0">
                <a:latin typeface="Arial" panose="020B0604020202020204"/>
                <a:cs typeface="Arial" panose="020B0604020202020204"/>
              </a:rPr>
              <a:t>t</a:t>
            </a:r>
            <a:r>
              <a:rPr sz="1800" dirty="0">
                <a:latin typeface="宋体" panose="02010600030101010101" pitchFamily="2" charset="-122"/>
                <a:cs typeface="宋体" panose="02010600030101010101" pitchFamily="2" charset="-122"/>
              </a:rPr>
              <a:t>经理。</a:t>
            </a:r>
            <a:endParaRPr sz="1800">
              <a:latin typeface="宋体" panose="02010600030101010101" pitchFamily="2" charset="-122"/>
              <a:cs typeface="宋体" panose="02010600030101010101" pitchFamily="2" charset="-122"/>
            </a:endParaRPr>
          </a:p>
        </p:txBody>
      </p:sp>
      <p:sp>
        <p:nvSpPr>
          <p:cNvPr id="21" name="object 21"/>
          <p:cNvSpPr txBox="1"/>
          <p:nvPr/>
        </p:nvSpPr>
        <p:spPr>
          <a:xfrm>
            <a:off x="3787775" y="4921250"/>
            <a:ext cx="1422400" cy="112268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宋体" panose="02010600030101010101" pitchFamily="2" charset="-122"/>
                <a:cs typeface="宋体" panose="02010600030101010101" pitchFamily="2" charset="-122"/>
              </a:rPr>
              <a:t>在芬兰国内外 拥有</a:t>
            </a:r>
            <a:r>
              <a:rPr sz="1800" spc="-5" dirty="0">
                <a:latin typeface="Arial" panose="020B0604020202020204"/>
                <a:cs typeface="Arial" panose="020B0604020202020204"/>
              </a:rPr>
              <a:t>20</a:t>
            </a:r>
            <a:r>
              <a:rPr sz="1800" dirty="0">
                <a:latin typeface="宋体" panose="02010600030101010101" pitchFamily="2" charset="-122"/>
                <a:cs typeface="宋体" panose="02010600030101010101" pitchFamily="2" charset="-122"/>
              </a:rPr>
              <a:t>多年的 数字媒体和电 商管理经验</a:t>
            </a:r>
            <a:r>
              <a:rPr sz="1600" spc="-5" dirty="0">
                <a:latin typeface="宋体" panose="02010600030101010101" pitchFamily="2" charset="-122"/>
                <a:cs typeface="宋体" panose="02010600030101010101" pitchFamily="2" charset="-122"/>
              </a:rPr>
              <a:t>。</a:t>
            </a:r>
            <a:endParaRPr sz="1600">
              <a:latin typeface="宋体" panose="02010600030101010101" pitchFamily="2" charset="-122"/>
              <a:cs typeface="宋体" panose="02010600030101010101" pitchFamily="2" charset="-122"/>
            </a:endParaRPr>
          </a:p>
        </p:txBody>
      </p:sp>
      <p:sp>
        <p:nvSpPr>
          <p:cNvPr id="22" name="object 22"/>
          <p:cNvSpPr/>
          <p:nvPr/>
        </p:nvSpPr>
        <p:spPr>
          <a:xfrm>
            <a:off x="3813047" y="1440180"/>
            <a:ext cx="1296924" cy="1296924"/>
          </a:xfrm>
          <a:prstGeom prst="rect">
            <a:avLst/>
          </a:prstGeom>
          <a:blipFill>
            <a:blip r:embed="rId6" cstate="print"/>
            <a:stretch>
              <a:fillRect/>
            </a:stretch>
          </a:blipFill>
        </p:spPr>
        <p:txBody>
          <a:bodyPr wrap="square" lIns="0" tIns="0" rIns="0" bIns="0" rtlCol="0"/>
          <a:lstStyle/>
          <a:p/>
        </p:txBody>
      </p:sp>
      <p:sp>
        <p:nvSpPr>
          <p:cNvPr id="23" name="object 23"/>
          <p:cNvSpPr txBox="1">
            <a:spLocks noGrp="1"/>
          </p:cNvSpPr>
          <p:nvPr>
            <p:ph type="title"/>
          </p:nvPr>
        </p:nvSpPr>
        <p:spPr>
          <a:xfrm>
            <a:off x="1958339" y="331469"/>
            <a:ext cx="2269490"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latin typeface="微软雅黑" panose="020B0503020204020204" charset="-122"/>
                <a:ea typeface="+mn-ea"/>
                <a:cs typeface="微软雅黑" panose="020B0503020204020204" charset="-122"/>
              </a:rPr>
              <a:t>顾问团队（部分)</a:t>
            </a:r>
            <a:endParaRPr kern="1200" dirty="0">
              <a:solidFill>
                <a:schemeClr val="tx1"/>
              </a:solidFill>
              <a:latin typeface="微软雅黑" panose="020B0503020204020204" charset="-122"/>
              <a:ea typeface="+mn-ea"/>
              <a:cs typeface="微软雅黑" panose="020B0503020204020204" charset="-122"/>
            </a:endParaRPr>
          </a:p>
        </p:txBody>
      </p:sp>
      <p:sp>
        <p:nvSpPr>
          <p:cNvPr id="24" name="object 24"/>
          <p:cNvSpPr/>
          <p:nvPr/>
        </p:nvSpPr>
        <p:spPr>
          <a:xfrm>
            <a:off x="5487923" y="1347216"/>
            <a:ext cx="1240535" cy="1344168"/>
          </a:xfrm>
          <a:prstGeom prst="rect">
            <a:avLst/>
          </a:prstGeom>
          <a:blipFill>
            <a:blip r:embed="rId7" cstate="print"/>
            <a:stretch>
              <a:fillRect/>
            </a:stretch>
          </a:blipFill>
        </p:spPr>
        <p:txBody>
          <a:bodyPr wrap="square" lIns="0" tIns="0" rIns="0" bIns="0" rtlCol="0"/>
          <a:lstStyle/>
          <a:p/>
        </p:txBody>
      </p:sp>
      <p:sp>
        <p:nvSpPr>
          <p:cNvPr id="25" name="object 25"/>
          <p:cNvSpPr txBox="1"/>
          <p:nvPr/>
        </p:nvSpPr>
        <p:spPr>
          <a:xfrm>
            <a:off x="5467350" y="2758440"/>
            <a:ext cx="1397000" cy="167132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宋体" panose="02010600030101010101" pitchFamily="2" charset="-122"/>
                <a:cs typeface="宋体" panose="02010600030101010101" pitchFamily="2" charset="-122"/>
              </a:rPr>
              <a:t>曾庆輝，世华 银行创始人、 副行长</a:t>
            </a:r>
            <a:r>
              <a:rPr sz="1800" spc="-430" dirty="0">
                <a:latin typeface="宋体" panose="02010600030101010101" pitchFamily="2" charset="-122"/>
                <a:cs typeface="宋体" panose="02010600030101010101" pitchFamily="2" charset="-122"/>
              </a:rPr>
              <a:t> </a:t>
            </a:r>
            <a:r>
              <a:rPr sz="1800" dirty="0">
                <a:latin typeface="宋体" panose="02010600030101010101" pitchFamily="2" charset="-122"/>
                <a:cs typeface="宋体" panose="02010600030101010101" pitchFamily="2" charset="-122"/>
              </a:rPr>
              <a:t>行长 上海瑞金医院 医疗集团瑞東 医院副院长</a:t>
            </a:r>
            <a:endParaRPr sz="1800">
              <a:latin typeface="宋体" panose="02010600030101010101" pitchFamily="2" charset="-122"/>
              <a:cs typeface="宋体" panose="02010600030101010101" pitchFamily="2" charset="-122"/>
            </a:endParaRPr>
          </a:p>
        </p:txBody>
      </p:sp>
      <p:sp>
        <p:nvSpPr>
          <p:cNvPr id="26" name="object 26"/>
          <p:cNvSpPr txBox="1"/>
          <p:nvPr/>
        </p:nvSpPr>
        <p:spPr>
          <a:xfrm>
            <a:off x="5467350" y="4678679"/>
            <a:ext cx="1397000" cy="84836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宋体" panose="02010600030101010101" pitchFamily="2" charset="-122"/>
                <a:cs typeface="宋体" panose="02010600030101010101" pitchFamily="2" charset="-122"/>
              </a:rPr>
              <a:t>中国文化大学 法学硕士</a:t>
            </a:r>
            <a:endParaRPr sz="1800">
              <a:latin typeface="宋体" panose="02010600030101010101" pitchFamily="2" charset="-122"/>
              <a:cs typeface="宋体" panose="02010600030101010101" pitchFamily="2" charset="-122"/>
            </a:endParaRPr>
          </a:p>
          <a:p>
            <a:pPr marL="12700">
              <a:lnSpc>
                <a:spcPct val="100000"/>
              </a:lnSpc>
            </a:pPr>
            <a:r>
              <a:rPr sz="1800" dirty="0">
                <a:latin typeface="宋体" panose="02010600030101010101" pitchFamily="2" charset="-122"/>
                <a:cs typeface="宋体" panose="02010600030101010101" pitchFamily="2" charset="-122"/>
              </a:rPr>
              <a:t>台湾大学商学</a:t>
            </a:r>
            <a:endParaRPr sz="1800">
              <a:latin typeface="宋体" panose="02010600030101010101" pitchFamily="2" charset="-122"/>
              <a:cs typeface="宋体" panose="02010600030101010101" pitchFamily="2" charset="-122"/>
            </a:endParaRPr>
          </a:p>
        </p:txBody>
      </p:sp>
      <p:sp>
        <p:nvSpPr>
          <p:cNvPr id="27" name="object 27"/>
          <p:cNvSpPr txBox="1"/>
          <p:nvPr/>
        </p:nvSpPr>
        <p:spPr>
          <a:xfrm>
            <a:off x="5467350" y="5502909"/>
            <a:ext cx="2797175" cy="572770"/>
          </a:xfrm>
          <a:prstGeom prst="rect">
            <a:avLst/>
          </a:prstGeom>
        </p:spPr>
        <p:txBody>
          <a:bodyPr vert="horz" wrap="square" lIns="0" tIns="12700" rIns="0" bIns="0" rtlCol="0">
            <a:spAutoFit/>
          </a:bodyPr>
          <a:lstStyle/>
          <a:p>
            <a:pPr marL="12700">
              <a:lnSpc>
                <a:spcPts val="2155"/>
              </a:lnSpc>
              <a:spcBef>
                <a:spcPts val="100"/>
              </a:spcBef>
            </a:pPr>
            <a:r>
              <a:rPr sz="1800" dirty="0">
                <a:latin typeface="宋体" panose="02010600030101010101" pitchFamily="2" charset="-122"/>
                <a:cs typeface="宋体" panose="02010600030101010101" pitchFamily="2" charset="-122"/>
              </a:rPr>
              <a:t>院硕士</a:t>
            </a:r>
            <a:r>
              <a:rPr sz="1800" spc="-5" dirty="0">
                <a:latin typeface="Arial" panose="020B0604020202020204"/>
                <a:cs typeface="Arial" panose="020B0604020202020204"/>
              </a:rPr>
              <a:t>EMBA</a:t>
            </a:r>
            <a:r>
              <a:rPr sz="1800" dirty="0">
                <a:latin typeface="宋体" panose="02010600030101010101" pitchFamily="2" charset="-122"/>
                <a:cs typeface="宋体" panose="02010600030101010101" pitchFamily="2" charset="-122"/>
              </a:rPr>
              <a:t>。</a:t>
            </a:r>
            <a:r>
              <a:rPr sz="1800" spc="-455" dirty="0">
                <a:latin typeface="宋体" panose="02010600030101010101" pitchFamily="2" charset="-122"/>
                <a:cs typeface="宋体" panose="02010600030101010101" pitchFamily="2" charset="-122"/>
              </a:rPr>
              <a:t> </a:t>
            </a:r>
            <a:r>
              <a:rPr sz="1800" dirty="0">
                <a:latin typeface="宋体" panose="02010600030101010101" pitchFamily="2" charset="-122"/>
                <a:cs typeface="宋体" panose="02010600030101010101" pitchFamily="2" charset="-122"/>
              </a:rPr>
              <a:t>有自己的诊</a:t>
            </a:r>
            <a:endParaRPr sz="1800">
              <a:latin typeface="宋体" panose="02010600030101010101" pitchFamily="2" charset="-122"/>
              <a:cs typeface="宋体" panose="02010600030101010101" pitchFamily="2" charset="-122"/>
            </a:endParaRPr>
          </a:p>
          <a:p>
            <a:pPr marL="1641475">
              <a:lnSpc>
                <a:spcPts val="2155"/>
              </a:lnSpc>
            </a:pPr>
            <a:r>
              <a:rPr sz="1800" dirty="0">
                <a:latin typeface="宋体" panose="02010600030101010101" pitchFamily="2" charset="-122"/>
                <a:cs typeface="宋体" panose="02010600030101010101" pitchFamily="2" charset="-122"/>
              </a:rPr>
              <a:t>所。</a:t>
            </a:r>
            <a:endParaRPr sz="1800">
              <a:latin typeface="宋体" panose="02010600030101010101" pitchFamily="2" charset="-122"/>
              <a:cs typeface="宋体" panose="02010600030101010101" pitchFamily="2" charset="-122"/>
            </a:endParaRPr>
          </a:p>
        </p:txBody>
      </p:sp>
      <p:sp>
        <p:nvSpPr>
          <p:cNvPr id="28" name="object 28"/>
          <p:cNvSpPr txBox="1"/>
          <p:nvPr/>
        </p:nvSpPr>
        <p:spPr>
          <a:xfrm>
            <a:off x="8411844" y="6306184"/>
            <a:ext cx="189992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宋体" panose="02010600030101010101" pitchFamily="2" charset="-122"/>
                <a:cs typeface="宋体" panose="02010600030101010101" pitchFamily="2" charset="-122"/>
              </a:rPr>
              <a:t>略学博士学位。</a:t>
            </a:r>
            <a:r>
              <a:rPr sz="1800" spc="-254" dirty="0">
                <a:latin typeface="宋体" panose="02010600030101010101" pitchFamily="2" charset="-122"/>
                <a:cs typeface="宋体" panose="02010600030101010101" pitchFamily="2" charset="-122"/>
              </a:rPr>
              <a:t> </a:t>
            </a:r>
            <a:r>
              <a:rPr sz="2100" baseline="-6000" dirty="0">
                <a:latin typeface="Calibri" panose="020F0502020204030204"/>
                <a:cs typeface="Calibri" panose="020F0502020204030204"/>
              </a:rPr>
              <a:t>16</a:t>
            </a:r>
            <a:endParaRPr sz="2100" baseline="-6000">
              <a:latin typeface="Calibri" panose="020F0502020204030204"/>
              <a:cs typeface="Calibri" panose="020F050202020403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57654" y="1314450"/>
            <a:ext cx="3794760" cy="2534920"/>
          </a:xfrm>
          <a:prstGeom prst="rect">
            <a:avLst/>
          </a:prstGeom>
        </p:spPr>
        <p:txBody>
          <a:bodyPr vert="horz" wrap="square" lIns="0" tIns="12700" rIns="0" bIns="0" rtlCol="0">
            <a:spAutoFit/>
          </a:bodyPr>
          <a:lstStyle/>
          <a:p>
            <a:pPr marL="12700">
              <a:lnSpc>
                <a:spcPct val="100000"/>
              </a:lnSpc>
              <a:spcBef>
                <a:spcPts val="100"/>
              </a:spcBef>
            </a:pPr>
            <a:r>
              <a:rPr sz="2400" b="1" dirty="0">
                <a:latin typeface="宋体" panose="02010600030101010101" pitchFamily="2" charset="-122"/>
                <a:cs typeface="宋体" panose="02010600030101010101" pitchFamily="2" charset="-122"/>
              </a:rPr>
              <a:t>魏成</a:t>
            </a:r>
            <a:r>
              <a:rPr sz="2400" b="1" spc="-10" dirty="0">
                <a:latin typeface="宋体" panose="02010600030101010101" pitchFamily="2" charset="-122"/>
                <a:cs typeface="宋体" panose="02010600030101010101" pitchFamily="2" charset="-122"/>
              </a:rPr>
              <a:t>水</a:t>
            </a:r>
            <a:endParaRPr sz="2400">
              <a:latin typeface="宋体" panose="02010600030101010101" pitchFamily="2" charset="-122"/>
              <a:cs typeface="宋体" panose="02010600030101010101" pitchFamily="2" charset="-122"/>
            </a:endParaRPr>
          </a:p>
          <a:p>
            <a:pPr marL="12700">
              <a:lnSpc>
                <a:spcPct val="100000"/>
              </a:lnSpc>
              <a:spcBef>
                <a:spcPts val="1505"/>
              </a:spcBef>
            </a:pPr>
            <a:r>
              <a:rPr sz="1800" dirty="0">
                <a:latin typeface="宋体" panose="02010600030101010101" pitchFamily="2" charset="-122"/>
                <a:cs typeface="宋体" panose="02010600030101010101" pitchFamily="2" charset="-122"/>
              </a:rPr>
              <a:t>创始人</a:t>
            </a:r>
            <a:r>
              <a:rPr sz="1800" spc="-5" dirty="0">
                <a:latin typeface="Arial" panose="020B0604020202020204"/>
                <a:cs typeface="Arial" panose="020B0604020202020204"/>
              </a:rPr>
              <a:t>/</a:t>
            </a:r>
            <a:r>
              <a:rPr sz="1800" dirty="0">
                <a:latin typeface="宋体" panose="02010600030101010101" pitchFamily="2" charset="-122"/>
                <a:cs typeface="宋体" panose="02010600030101010101" pitchFamily="2" charset="-122"/>
              </a:rPr>
              <a:t>首席执行官</a:t>
            </a:r>
            <a:endParaRPr sz="1800">
              <a:latin typeface="宋体" panose="02010600030101010101" pitchFamily="2" charset="-122"/>
              <a:cs typeface="宋体" panose="02010600030101010101" pitchFamily="2" charset="-122"/>
            </a:endParaRPr>
          </a:p>
          <a:p>
            <a:pPr>
              <a:lnSpc>
                <a:spcPct val="100000"/>
              </a:lnSpc>
              <a:spcBef>
                <a:spcPts val="35"/>
              </a:spcBef>
            </a:pPr>
            <a:endParaRPr sz="1750">
              <a:latin typeface="Times New Roman" panose="02020603050405020304"/>
              <a:cs typeface="Times New Roman" panose="02020603050405020304"/>
            </a:endParaRPr>
          </a:p>
          <a:p>
            <a:pPr marL="12700">
              <a:lnSpc>
                <a:spcPct val="100000"/>
              </a:lnSpc>
            </a:pPr>
            <a:r>
              <a:rPr sz="1800" dirty="0">
                <a:latin typeface="宋体" panose="02010600030101010101" pitchFamily="2" charset="-122"/>
                <a:cs typeface="宋体" panose="02010600030101010101" pitchFamily="2" charset="-122"/>
              </a:rPr>
              <a:t>魏氏</a:t>
            </a:r>
            <a:r>
              <a:rPr dirty="0">
                <a:latin typeface="宋体" panose="02010600030101010101" pitchFamily="2" charset="-122"/>
                <a:cs typeface="宋体" panose="02010600030101010101" pitchFamily="2" charset="-122"/>
                <a:sym typeface="+mn-ea"/>
              </a:rPr>
              <a:t>国际</a:t>
            </a:r>
            <a:r>
              <a:rPr sz="1800" dirty="0">
                <a:latin typeface="宋体" panose="02010600030101010101" pitchFamily="2" charset="-122"/>
                <a:cs typeface="宋体" panose="02010600030101010101" pitchFamily="2" charset="-122"/>
              </a:rPr>
              <a:t>医疗中心</a:t>
            </a:r>
            <a:endParaRPr sz="1800" dirty="0">
              <a:latin typeface="宋体" panose="02010600030101010101" pitchFamily="2" charset="-122"/>
              <a:cs typeface="宋体" panose="02010600030101010101" pitchFamily="2" charset="-122"/>
            </a:endParaRPr>
          </a:p>
          <a:p>
            <a:pPr marL="12700">
              <a:lnSpc>
                <a:spcPct val="100000"/>
              </a:lnSpc>
            </a:pPr>
            <a:r>
              <a:rPr lang="zh-CN" sz="1800">
                <a:latin typeface="宋体" panose="02010600030101010101" pitchFamily="2" charset="-122"/>
                <a:cs typeface="宋体" panose="02010600030101010101" pitchFamily="2" charset="-122"/>
              </a:rPr>
              <a:t>苏州魏氏医疗科技有限公司</a:t>
            </a:r>
            <a:endParaRPr sz="1800">
              <a:latin typeface="宋体" panose="02010600030101010101" pitchFamily="2" charset="-122"/>
              <a:cs typeface="宋体" panose="02010600030101010101" pitchFamily="2" charset="-122"/>
            </a:endParaRPr>
          </a:p>
          <a:p>
            <a:pPr>
              <a:lnSpc>
                <a:spcPct val="100000"/>
              </a:lnSpc>
              <a:spcBef>
                <a:spcPts val="10"/>
              </a:spcBef>
            </a:pPr>
            <a:endParaRPr sz="1950">
              <a:latin typeface="Times New Roman" panose="02020603050405020304"/>
              <a:cs typeface="Times New Roman" panose="02020603050405020304"/>
            </a:endParaRPr>
          </a:p>
          <a:p>
            <a:pPr marL="12700">
              <a:lnSpc>
                <a:spcPct val="100000"/>
              </a:lnSpc>
            </a:pPr>
            <a:r>
              <a:rPr sz="1800" spc="-5" dirty="0">
                <a:latin typeface="Verdana" panose="020B0604030504040204"/>
                <a:cs typeface="Verdana" panose="020B0604030504040204"/>
              </a:rPr>
              <a:t>Email:</a:t>
            </a:r>
            <a:r>
              <a:rPr sz="1800" spc="-15" dirty="0">
                <a:latin typeface="Verdana" panose="020B0604030504040204"/>
                <a:cs typeface="Verdana" panose="020B0604030504040204"/>
              </a:rPr>
              <a:t> </a:t>
            </a:r>
            <a:r>
              <a:rPr sz="1800" u="sng" spc="-5" dirty="0">
                <a:solidFill>
                  <a:srgbClr val="0562C1"/>
                </a:solidFill>
                <a:uFill>
                  <a:solidFill>
                    <a:srgbClr val="0562C1"/>
                  </a:solidFill>
                </a:uFill>
                <a:latin typeface="Verdana" panose="020B0604030504040204"/>
                <a:cs typeface="Verdana" panose="020B0604030504040204"/>
                <a:hlinkClick r:id="rId1"/>
              </a:rPr>
              <a:t>edwinngoi@NHChealth.cn</a:t>
            </a:r>
            <a:endParaRPr sz="1800" u="sng" spc="-5" dirty="0">
              <a:solidFill>
                <a:srgbClr val="0562C1"/>
              </a:solidFill>
              <a:uFill>
                <a:solidFill>
                  <a:srgbClr val="0562C1"/>
                </a:solidFill>
              </a:uFill>
              <a:latin typeface="Verdana" panose="020B0604030504040204"/>
              <a:cs typeface="Verdana" panose="020B0604030504040204"/>
              <a:hlinkClick r:id="rId1"/>
            </a:endParaRPr>
          </a:p>
          <a:p>
            <a:pPr marL="12700">
              <a:lnSpc>
                <a:spcPct val="100000"/>
              </a:lnSpc>
            </a:pPr>
            <a:r>
              <a:rPr lang="en-US" sz="1800">
                <a:latin typeface="Verdana" panose="020B0604030504040204"/>
                <a:cs typeface="Verdana" panose="020B0604030504040204"/>
              </a:rPr>
              <a:t>Website</a:t>
            </a:r>
            <a:r>
              <a:rPr lang="zh-CN" altLang="en-US" sz="1800">
                <a:latin typeface="Verdana" panose="020B0604030504040204"/>
                <a:cs typeface="Verdana" panose="020B0604030504040204"/>
              </a:rPr>
              <a:t>：</a:t>
            </a:r>
            <a:r>
              <a:rPr lang="en-US" altLang="zh-CN" sz="1800">
                <a:latin typeface="Verdana" panose="020B0604030504040204"/>
                <a:cs typeface="Verdana" panose="020B0604030504040204"/>
              </a:rPr>
              <a:t>www.nhchealth.cn</a:t>
            </a:r>
            <a:endParaRPr lang="en-US" altLang="zh-CN" sz="1800">
              <a:latin typeface="Verdana" panose="020B0604030504040204"/>
              <a:cs typeface="Verdana" panose="020B0604030504040204"/>
            </a:endParaRPr>
          </a:p>
        </p:txBody>
      </p:sp>
      <p:sp>
        <p:nvSpPr>
          <p:cNvPr id="3" name="object 3"/>
          <p:cNvSpPr/>
          <p:nvPr/>
        </p:nvSpPr>
        <p:spPr>
          <a:xfrm>
            <a:off x="1202690" y="3849370"/>
            <a:ext cx="9849485" cy="2921635"/>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041390" y="1477644"/>
            <a:ext cx="40640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宋体" panose="02010600030101010101" pitchFamily="2" charset="-122"/>
                <a:cs typeface="宋体" panose="02010600030101010101" pitchFamily="2" charset="-122"/>
              </a:rPr>
              <a:t>地址：苏州市吴江区水秀街</a:t>
            </a:r>
            <a:r>
              <a:rPr sz="1800" spc="-5" dirty="0">
                <a:latin typeface="Arial" panose="020B0604020202020204"/>
                <a:cs typeface="Arial" panose="020B0604020202020204"/>
              </a:rPr>
              <a:t>500</a:t>
            </a:r>
            <a:r>
              <a:rPr sz="1800" dirty="0">
                <a:latin typeface="宋体" panose="02010600030101010101" pitchFamily="2" charset="-122"/>
                <a:cs typeface="宋体" panose="02010600030101010101" pitchFamily="2" charset="-122"/>
              </a:rPr>
              <a:t>号稻谷国</a:t>
            </a:r>
            <a:endParaRPr sz="1800">
              <a:latin typeface="宋体" panose="02010600030101010101" pitchFamily="2" charset="-122"/>
              <a:cs typeface="宋体" panose="02010600030101010101" pitchFamily="2" charset="-122"/>
            </a:endParaRPr>
          </a:p>
        </p:txBody>
      </p:sp>
      <p:sp>
        <p:nvSpPr>
          <p:cNvPr id="5" name="object 5"/>
          <p:cNvSpPr txBox="1"/>
          <p:nvPr/>
        </p:nvSpPr>
        <p:spPr>
          <a:xfrm>
            <a:off x="6041390" y="1998980"/>
            <a:ext cx="11938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宋体" panose="02010600030101010101" pitchFamily="2" charset="-122"/>
                <a:cs typeface="宋体" panose="02010600030101010101" pitchFamily="2" charset="-122"/>
              </a:rPr>
              <a:t>际中心</a:t>
            </a:r>
            <a:r>
              <a:rPr sz="1800" spc="-5" dirty="0">
                <a:latin typeface="Arial" panose="020B0604020202020204"/>
                <a:cs typeface="Arial" panose="020B0604020202020204"/>
              </a:rPr>
              <a:t>17</a:t>
            </a:r>
            <a:r>
              <a:rPr sz="1800" dirty="0">
                <a:latin typeface="宋体" panose="02010600030101010101" pitchFamily="2" charset="-122"/>
                <a:cs typeface="宋体" panose="02010600030101010101" pitchFamily="2" charset="-122"/>
              </a:rPr>
              <a:t>层</a:t>
            </a:r>
            <a:endParaRPr sz="1800">
              <a:latin typeface="宋体" panose="02010600030101010101" pitchFamily="2" charset="-122"/>
              <a:cs typeface="宋体" panose="02010600030101010101" pitchFamily="2" charset="-122"/>
            </a:endParaRPr>
          </a:p>
        </p:txBody>
      </p:sp>
      <p:sp>
        <p:nvSpPr>
          <p:cNvPr id="6" name="object 6"/>
          <p:cNvSpPr txBox="1"/>
          <p:nvPr/>
        </p:nvSpPr>
        <p:spPr>
          <a:xfrm>
            <a:off x="6041390" y="2525394"/>
            <a:ext cx="15373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宋体" panose="02010600030101010101" pitchFamily="2" charset="-122"/>
                <a:cs typeface="宋体" panose="02010600030101010101" pitchFamily="2" charset="-122"/>
              </a:rPr>
              <a:t>邮编：</a:t>
            </a:r>
            <a:r>
              <a:rPr sz="1800" spc="-480" dirty="0">
                <a:latin typeface="宋体" panose="02010600030101010101" pitchFamily="2" charset="-122"/>
                <a:cs typeface="宋体" panose="02010600030101010101" pitchFamily="2" charset="-122"/>
              </a:rPr>
              <a:t> </a:t>
            </a:r>
            <a:r>
              <a:rPr sz="1800" spc="-5" dirty="0">
                <a:latin typeface="Arial" panose="020B0604020202020204"/>
                <a:cs typeface="Arial" panose="020B0604020202020204"/>
              </a:rPr>
              <a:t>215200</a:t>
            </a:r>
            <a:endParaRPr sz="1800">
              <a:latin typeface="Arial" panose="020B0604020202020204"/>
              <a:cs typeface="Arial" panose="020B0604020202020204"/>
            </a:endParaRPr>
          </a:p>
        </p:txBody>
      </p:sp>
      <p:sp>
        <p:nvSpPr>
          <p:cNvPr id="7" name="object 7"/>
          <p:cNvSpPr txBox="1">
            <a:spLocks noGrp="1"/>
          </p:cNvSpPr>
          <p:nvPr>
            <p:ph type="title"/>
          </p:nvPr>
        </p:nvSpPr>
        <p:spPr>
          <a:xfrm>
            <a:off x="2070100" y="440054"/>
            <a:ext cx="1248410"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latin typeface="微软雅黑" panose="020B0503020204020204" charset="-122"/>
                <a:ea typeface="+mn-ea"/>
                <a:cs typeface="微软雅黑" panose="020B0503020204020204" charset="-122"/>
              </a:rPr>
              <a:t>联系方式</a:t>
            </a:r>
            <a:endParaRPr kern="1200" dirty="0">
              <a:solidFill>
                <a:schemeClr val="tx1"/>
              </a:solidFill>
              <a:latin typeface="微软雅黑" panose="020B0503020204020204" charset="-122"/>
              <a:ea typeface="+mn-ea"/>
              <a:cs typeface="微软雅黑" panose="020B0503020204020204" charset="-122"/>
            </a:endParaRPr>
          </a:p>
        </p:txBody>
      </p:sp>
      <p:sp>
        <p:nvSpPr>
          <p:cNvPr id="8" name="object 8"/>
          <p:cNvSpPr txBox="1"/>
          <p:nvPr/>
        </p:nvSpPr>
        <p:spPr>
          <a:xfrm>
            <a:off x="9316084" y="6376987"/>
            <a:ext cx="206375" cy="240029"/>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panose="020F0502020204030204"/>
                <a:cs typeface="Calibri" panose="020F0502020204030204"/>
              </a:rPr>
              <a:t>1</a:t>
            </a:r>
            <a:r>
              <a:rPr sz="1400" dirty="0">
                <a:latin typeface="Calibri" panose="020F0502020204030204"/>
                <a:cs typeface="Calibri" panose="020F0502020204030204"/>
              </a:rPr>
              <a:t>7</a:t>
            </a:r>
            <a:endParaRPr sz="1400">
              <a:latin typeface="Calibri" panose="020F0502020204030204"/>
              <a:cs typeface="Calibri" panose="020F0502020204030204"/>
            </a:endParaRPr>
          </a:p>
        </p:txBody>
      </p:sp>
      <p:sp>
        <p:nvSpPr>
          <p:cNvPr id="9" name="object 9"/>
          <p:cNvSpPr txBox="1"/>
          <p:nvPr/>
        </p:nvSpPr>
        <p:spPr>
          <a:xfrm>
            <a:off x="10105390" y="6376987"/>
            <a:ext cx="333375" cy="367030"/>
          </a:xfrm>
          <a:prstGeom prst="rect">
            <a:avLst/>
          </a:prstGeom>
        </p:spPr>
        <p:txBody>
          <a:bodyPr vert="horz" wrap="square" lIns="0" tIns="13335" rIns="0" bIns="0" rtlCol="0">
            <a:spAutoFit/>
          </a:bodyPr>
          <a:lstStyle/>
          <a:p>
            <a:pPr marL="12700">
              <a:lnSpc>
                <a:spcPts val="1340"/>
              </a:lnSpc>
              <a:spcBef>
                <a:spcPts val="105"/>
              </a:spcBef>
            </a:pPr>
            <a:r>
              <a:rPr sz="1400" dirty="0">
                <a:latin typeface="Calibri" panose="020F0502020204030204"/>
                <a:cs typeface="Calibri" panose="020F0502020204030204"/>
              </a:rPr>
              <a:t>17</a:t>
            </a:r>
            <a:endParaRPr sz="1400">
              <a:latin typeface="Calibri" panose="020F0502020204030204"/>
              <a:cs typeface="Calibri" panose="020F0502020204030204"/>
            </a:endParaRPr>
          </a:p>
          <a:p>
            <a:pPr marL="139700">
              <a:lnSpc>
                <a:spcPts val="1340"/>
              </a:lnSpc>
            </a:pPr>
            <a:r>
              <a:rPr sz="1400" spc="-5" dirty="0">
                <a:latin typeface="Calibri" panose="020F0502020204030204"/>
                <a:cs typeface="Calibri" panose="020F0502020204030204"/>
              </a:rPr>
              <a:t>1</a:t>
            </a:r>
            <a:r>
              <a:rPr sz="1400" dirty="0">
                <a:latin typeface="Calibri" panose="020F0502020204030204"/>
                <a:cs typeface="Calibri" panose="020F0502020204030204"/>
              </a:rPr>
              <a:t>7</a:t>
            </a:r>
            <a:endParaRPr sz="1400">
              <a:latin typeface="Calibri" panose="020F0502020204030204"/>
              <a:cs typeface="Calibri" panose="020F0502020204030204"/>
            </a:endParaRPr>
          </a:p>
        </p:txBody>
      </p:sp>
      <p:sp>
        <p:nvSpPr>
          <p:cNvPr id="10" name="文本框 9"/>
          <p:cNvSpPr txBox="1"/>
          <p:nvPr/>
        </p:nvSpPr>
        <p:spPr>
          <a:xfrm>
            <a:off x="6041390" y="3090545"/>
            <a:ext cx="4327525" cy="645160"/>
          </a:xfrm>
          <a:prstGeom prst="rect">
            <a:avLst/>
          </a:prstGeom>
          <a:noFill/>
        </p:spPr>
        <p:txBody>
          <a:bodyPr wrap="square" rtlCol="0" anchor="t">
            <a:spAutoFit/>
          </a:bodyPr>
          <a:p>
            <a:pPr marL="12700" algn="l">
              <a:lnSpc>
                <a:spcPct val="100000"/>
              </a:lnSpc>
            </a:pPr>
            <a:r>
              <a:rPr lang="en-US" altLang="zh-CN" dirty="0">
                <a:latin typeface="Verdana" panose="020B0604030504040204"/>
                <a:cs typeface="Verdana" panose="020B0604030504040204"/>
                <a:sym typeface="+mn-ea"/>
              </a:rPr>
              <a:t>Tel</a:t>
            </a:r>
            <a:r>
              <a:rPr lang="zh-CN" altLang="en-US" dirty="0">
                <a:latin typeface="Verdana" panose="020B0604030504040204"/>
                <a:cs typeface="Verdana" panose="020B0604030504040204"/>
                <a:sym typeface="+mn-ea"/>
              </a:rPr>
              <a:t>：   </a:t>
            </a:r>
            <a:r>
              <a:rPr lang="en-US" altLang="zh-CN" dirty="0">
                <a:latin typeface="Verdana" panose="020B0604030504040204"/>
                <a:cs typeface="Verdana" panose="020B0604030504040204"/>
                <a:sym typeface="+mn-ea"/>
              </a:rPr>
              <a:t>0512-63168716</a:t>
            </a:r>
            <a:endParaRPr lang="en-US" altLang="zh-CN" dirty="0">
              <a:latin typeface="Verdana" panose="020B0604030504040204"/>
              <a:cs typeface="Verdana" panose="020B0604030504040204"/>
              <a:sym typeface="+mn-ea"/>
            </a:endParaRPr>
          </a:p>
          <a:p>
            <a:pPr marL="12700" algn="l">
              <a:lnSpc>
                <a:spcPct val="100000"/>
              </a:lnSpc>
            </a:pPr>
            <a:r>
              <a:rPr lang="en-US" altLang="zh-CN" dirty="0">
                <a:latin typeface="Verdana" panose="020B0604030504040204"/>
                <a:cs typeface="Verdana" panose="020B0604030504040204"/>
                <a:sym typeface="+mn-ea"/>
              </a:rPr>
              <a:t>          </a:t>
            </a:r>
            <a:r>
              <a:rPr lang="en-US">
                <a:latin typeface="Verdana" panose="020B0604030504040204"/>
                <a:cs typeface="Verdana" panose="020B0604030504040204"/>
                <a:sym typeface="+mn-ea"/>
              </a:rPr>
              <a:t>0512-63168711</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40" y="1720850"/>
            <a:ext cx="4806950" cy="4433570"/>
          </a:xfrm>
          <a:prstGeom prst="rect">
            <a:avLst/>
          </a:prstGeom>
        </p:spPr>
        <p:txBody>
          <a:bodyPr vert="horz" wrap="square" lIns="0" tIns="102870" rIns="0" bIns="0" rtlCol="0">
            <a:spAutoFit/>
          </a:bodyPr>
          <a:lstStyle/>
          <a:p>
            <a:pPr marL="527050" indent="-514350">
              <a:lnSpc>
                <a:spcPct val="100000"/>
              </a:lnSpc>
              <a:spcBef>
                <a:spcPts val="810"/>
              </a:spcBef>
              <a:buFont typeface="Calibri" panose="020F0502020204030204"/>
              <a:buAutoNum type="arabicPeriod"/>
              <a:tabLst>
                <a:tab pos="526415" algn="l"/>
                <a:tab pos="527050" algn="l"/>
              </a:tabLst>
            </a:pPr>
            <a:r>
              <a:rPr lang="zh-CN" sz="2400" dirty="0">
                <a:sym typeface="+mn-ea"/>
              </a:rPr>
              <a:t>概述</a:t>
            </a:r>
            <a:endParaRPr lang="zh-CN" sz="2400" dirty="0"/>
          </a:p>
          <a:p>
            <a:pPr marL="527050" indent="-514350">
              <a:lnSpc>
                <a:spcPct val="100000"/>
              </a:lnSpc>
              <a:spcBef>
                <a:spcPts val="710"/>
              </a:spcBef>
              <a:buFont typeface="Calibri" panose="020F0502020204030204"/>
              <a:buAutoNum type="arabicPeriod"/>
              <a:tabLst>
                <a:tab pos="526415" algn="l"/>
                <a:tab pos="527050" algn="l"/>
              </a:tabLst>
            </a:pPr>
            <a:r>
              <a:rPr lang="zh-CN" sz="2400" dirty="0">
                <a:sym typeface="+mn-ea"/>
              </a:rPr>
              <a:t>魏氏国际医疗中心：里程碑</a:t>
            </a:r>
            <a:endParaRPr lang="zh-CN" sz="2400" kern="1200" dirty="0">
              <a:solidFill>
                <a:schemeClr val="tx1"/>
              </a:solidFill>
              <a:ea typeface="+mn-ea"/>
            </a:endParaRPr>
          </a:p>
          <a:p>
            <a:pPr marL="527050" indent="-514350">
              <a:lnSpc>
                <a:spcPct val="100000"/>
              </a:lnSpc>
              <a:spcBef>
                <a:spcPts val="710"/>
              </a:spcBef>
              <a:buFont typeface="Calibri" panose="020F0502020204030204"/>
              <a:buAutoNum type="arabicPeriod"/>
              <a:tabLst>
                <a:tab pos="526415" algn="l"/>
                <a:tab pos="527050" algn="l"/>
              </a:tabLst>
            </a:pPr>
            <a:r>
              <a:rPr lang="zh-CN" sz="2400" dirty="0">
                <a:sym typeface="+mn-ea"/>
              </a:rPr>
              <a:t>魏氏国际医疗中心</a:t>
            </a:r>
            <a:endParaRPr lang="zh-CN" sz="2400" dirty="0"/>
          </a:p>
          <a:p>
            <a:pPr marL="527050" indent="-514350">
              <a:lnSpc>
                <a:spcPct val="100000"/>
              </a:lnSpc>
              <a:spcBef>
                <a:spcPts val="710"/>
              </a:spcBef>
              <a:buFont typeface="Calibri" panose="020F0502020204030204"/>
              <a:buAutoNum type="arabicPeriod"/>
              <a:tabLst>
                <a:tab pos="526415" algn="l"/>
                <a:tab pos="527050" algn="l"/>
              </a:tabLst>
            </a:pPr>
            <a:r>
              <a:rPr lang="zh-CN" sz="2400" dirty="0">
                <a:sym typeface="+mn-ea"/>
              </a:rPr>
              <a:t>智慧医疗 - 魏氏医疗和芬兰Mediconsult公司的合作项目</a:t>
            </a:r>
            <a:endParaRPr lang="zh-CN" sz="2400" dirty="0">
              <a:sym typeface="+mn-ea"/>
            </a:endParaRPr>
          </a:p>
          <a:p>
            <a:pPr marL="527050" indent="-514350">
              <a:lnSpc>
                <a:spcPct val="100000"/>
              </a:lnSpc>
              <a:spcBef>
                <a:spcPts val="710"/>
              </a:spcBef>
              <a:buFont typeface="Calibri" panose="020F0502020204030204"/>
              <a:buAutoNum type="arabicPeriod"/>
              <a:tabLst>
                <a:tab pos="526415" algn="l"/>
                <a:tab pos="527050" algn="l"/>
              </a:tabLst>
            </a:pPr>
            <a:r>
              <a:rPr lang="zh-CN" sz="2400" dirty="0">
                <a:sym typeface="+mn-ea"/>
              </a:rPr>
              <a:t>智慧医疗 - 魏氏医疗和芬兰Mediconsult公司的合作项目</a:t>
            </a:r>
            <a:endParaRPr lang="zh-CN" sz="2400" kern="1200" dirty="0">
              <a:solidFill>
                <a:schemeClr val="tx1"/>
              </a:solidFill>
              <a:ea typeface="+mn-ea"/>
            </a:endParaRPr>
          </a:p>
          <a:p>
            <a:pPr marL="527050" indent="-514350">
              <a:lnSpc>
                <a:spcPct val="100000"/>
              </a:lnSpc>
              <a:spcBef>
                <a:spcPts val="710"/>
              </a:spcBef>
              <a:buFont typeface="Calibri" panose="020F0502020204030204"/>
              <a:buAutoNum type="arabicPeriod"/>
              <a:tabLst>
                <a:tab pos="526415" algn="l"/>
                <a:tab pos="527050" algn="l"/>
              </a:tabLst>
            </a:pPr>
            <a:r>
              <a:rPr lang="zh-CN" sz="2400" dirty="0">
                <a:sym typeface="+mn-ea"/>
              </a:rPr>
              <a:t>三年预测（百万元人民币）</a:t>
            </a:r>
            <a:endParaRPr lang="zh-CN" sz="2400" kern="1200" dirty="0">
              <a:solidFill>
                <a:schemeClr val="tx1"/>
              </a:solidFill>
              <a:ea typeface="+mn-ea"/>
            </a:endParaRPr>
          </a:p>
          <a:p>
            <a:pPr marL="527050" indent="-514350">
              <a:lnSpc>
                <a:spcPct val="100000"/>
              </a:lnSpc>
              <a:spcBef>
                <a:spcPts val="710"/>
              </a:spcBef>
              <a:buFont typeface="Calibri" panose="020F0502020204030204"/>
              <a:buAutoNum type="arabicPeriod"/>
              <a:tabLst>
                <a:tab pos="526415" algn="l"/>
                <a:tab pos="527050" algn="l"/>
              </a:tabLst>
            </a:pPr>
            <a:r>
              <a:rPr lang="zh-CN" sz="2400" dirty="0">
                <a:sym typeface="+mn-ea"/>
              </a:rPr>
              <a:t>资金募集</a:t>
            </a:r>
            <a:endParaRPr lang="zh-CN" sz="2400" dirty="0"/>
          </a:p>
          <a:p>
            <a:pPr marL="527050" indent="-514350">
              <a:lnSpc>
                <a:spcPct val="100000"/>
              </a:lnSpc>
              <a:spcBef>
                <a:spcPts val="710"/>
              </a:spcBef>
              <a:buFont typeface="Calibri" panose="020F0502020204030204"/>
              <a:buAutoNum type="arabicPeriod"/>
              <a:tabLst>
                <a:tab pos="526415" algn="l"/>
                <a:tab pos="527050" algn="l"/>
              </a:tabLst>
            </a:pPr>
            <a:endParaRPr lang="zh-CN" sz="2400" dirty="0"/>
          </a:p>
        </p:txBody>
      </p:sp>
      <p:sp>
        <p:nvSpPr>
          <p:cNvPr id="3" name="object 3"/>
          <p:cNvSpPr txBox="1"/>
          <p:nvPr/>
        </p:nvSpPr>
        <p:spPr>
          <a:xfrm>
            <a:off x="1924050" y="360044"/>
            <a:ext cx="63500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tx1"/>
                </a:solidFill>
                <a:latin typeface="微软雅黑" panose="020B0503020204020204" charset="-122"/>
                <a:cs typeface="微软雅黑" panose="020B0503020204020204" charset="-122"/>
              </a:rPr>
              <a:t>目录</a:t>
            </a:r>
            <a:endParaRPr sz="2400" b="1" dirty="0">
              <a:solidFill>
                <a:schemeClr val="tx1"/>
              </a:solidFill>
              <a:latin typeface="微软雅黑" panose="020B0503020204020204" charset="-122"/>
              <a:cs typeface="微软雅黑" panose="020B0503020204020204" charset="-122"/>
            </a:endParaRPr>
          </a:p>
        </p:txBody>
      </p:sp>
      <p:sp>
        <p:nvSpPr>
          <p:cNvPr id="4" name="文本框 3"/>
          <p:cNvSpPr txBox="1"/>
          <p:nvPr/>
        </p:nvSpPr>
        <p:spPr>
          <a:xfrm>
            <a:off x="6132830" y="1820545"/>
            <a:ext cx="5298440" cy="3046095"/>
          </a:xfrm>
          <a:prstGeom prst="rect">
            <a:avLst/>
          </a:prstGeom>
          <a:noFill/>
        </p:spPr>
        <p:txBody>
          <a:bodyPr wrap="square" rtlCol="0">
            <a:spAutoFit/>
          </a:bodyPr>
          <a:p>
            <a:pPr marL="457200" indent="-457200">
              <a:buFont typeface="+mj-lt"/>
              <a:buAutoNum type="arabicPeriod" startAt="8"/>
            </a:pPr>
            <a:r>
              <a:rPr lang="zh-CN" sz="2400" dirty="0">
                <a:sym typeface="+mn-ea"/>
              </a:rPr>
              <a:t>退出策略</a:t>
            </a:r>
            <a:endParaRPr lang="zh-CN" sz="2400" dirty="0">
              <a:sym typeface="+mn-ea"/>
            </a:endParaRPr>
          </a:p>
          <a:p>
            <a:pPr marL="514350" indent="-514350">
              <a:buFont typeface="+mj-lt"/>
              <a:buAutoNum type="arabicPeriod" startAt="9"/>
            </a:pPr>
            <a:r>
              <a:rPr lang="zh-CN" sz="2400" dirty="0">
                <a:sym typeface="+mn-ea"/>
              </a:rPr>
              <a:t>我们的合作伙伴</a:t>
            </a:r>
            <a:endParaRPr lang="zh-CN" sz="2400" dirty="0"/>
          </a:p>
          <a:p>
            <a:pPr marL="514350" indent="-514350">
              <a:buFont typeface="+mj-lt"/>
              <a:buAutoNum type="arabicPeriod" startAt="9"/>
            </a:pPr>
            <a:r>
              <a:rPr lang="zh-CN" sz="2400" dirty="0">
                <a:sym typeface="+mn-ea"/>
              </a:rPr>
              <a:t>我们的合作伙伴与客户（部分）</a:t>
            </a:r>
            <a:endParaRPr lang="zh-CN" sz="2400" dirty="0"/>
          </a:p>
          <a:p>
            <a:pPr marL="514350" indent="-514350">
              <a:buFont typeface="+mj-lt"/>
              <a:buAutoNum type="arabicPeriod" startAt="9"/>
            </a:pPr>
            <a:r>
              <a:rPr lang="zh-CN" sz="2400" dirty="0">
                <a:sym typeface="+mn-ea"/>
              </a:rPr>
              <a:t>2018-2020营销活动</a:t>
            </a:r>
            <a:endParaRPr lang="zh-CN" sz="2400" dirty="0"/>
          </a:p>
          <a:p>
            <a:pPr marL="514350" indent="-514350">
              <a:buFont typeface="+mj-lt"/>
              <a:buAutoNum type="arabicPeriod" startAt="9"/>
            </a:pPr>
            <a:r>
              <a:rPr lang="zh-CN" sz="2400" dirty="0">
                <a:sym typeface="+mn-ea"/>
              </a:rPr>
              <a:t>创始人简介</a:t>
            </a:r>
            <a:endParaRPr lang="zh-CN" sz="2400" dirty="0"/>
          </a:p>
          <a:p>
            <a:pPr marL="514350" indent="-514350">
              <a:buFont typeface="+mj-lt"/>
              <a:buAutoNum type="arabicPeriod" startAt="9"/>
            </a:pPr>
            <a:r>
              <a:rPr lang="zh-CN" sz="2400" dirty="0">
                <a:sym typeface="+mn-ea"/>
              </a:rPr>
              <a:t>顾问团队（部分）</a:t>
            </a:r>
            <a:endParaRPr lang="zh-CN" sz="2400" dirty="0"/>
          </a:p>
          <a:p>
            <a:pPr marL="514350" indent="-514350">
              <a:buFont typeface="+mj-lt"/>
              <a:buAutoNum type="arabicPeriod" startAt="9"/>
            </a:pPr>
            <a:r>
              <a:rPr lang="zh-CN" sz="2400" dirty="0">
                <a:sym typeface="+mn-ea"/>
              </a:rPr>
              <a:t>联系方式</a:t>
            </a:r>
            <a:endParaRPr lang="zh-CN" sz="2400" dirty="0">
              <a:sym typeface="+mn-ea"/>
            </a:endParaRPr>
          </a:p>
          <a:p>
            <a:endParaRPr lang="zh-CN"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custDataLst>
              <p:tags r:id="rId1"/>
            </p:custDataLst>
          </p:nvPr>
        </p:nvGraphicFramePr>
        <p:xfrm>
          <a:off x="966469" y="1412239"/>
          <a:ext cx="10464165" cy="4959985"/>
        </p:xfrm>
        <a:graphic>
          <a:graphicData uri="http://schemas.openxmlformats.org/drawingml/2006/table">
            <a:tbl>
              <a:tblPr firstRow="1" bandRow="1">
                <a:tableStyleId>{2D5ABB26-0587-4C30-8999-92F81FD0307C}</a:tableStyleId>
              </a:tblPr>
              <a:tblGrid>
                <a:gridCol w="1699260"/>
                <a:gridCol w="8745855"/>
              </a:tblGrid>
              <a:tr h="983614">
                <a:tc>
                  <a:txBody>
                    <a:bodyPr/>
                    <a:lstStyle/>
                    <a:p>
                      <a:pPr>
                        <a:lnSpc>
                          <a:spcPct val="100000"/>
                        </a:lnSpc>
                        <a:spcBef>
                          <a:spcPts val="30"/>
                        </a:spcBef>
                      </a:pPr>
                      <a:endParaRPr sz="2250">
                        <a:latin typeface="宋体" panose="02010600030101010101" pitchFamily="2" charset="-122"/>
                        <a:ea typeface="宋体" panose="02010600030101010101" pitchFamily="2" charset="-122"/>
                        <a:cs typeface="Times New Roman" panose="02020603050405020304"/>
                      </a:endParaRPr>
                    </a:p>
                    <a:p>
                      <a:pPr marL="91440">
                        <a:lnSpc>
                          <a:spcPct val="100000"/>
                        </a:lnSpc>
                      </a:pPr>
                      <a:r>
                        <a:rPr sz="2000" b="1" dirty="0">
                          <a:latin typeface="宋体" panose="02010600030101010101" pitchFamily="2" charset="-122"/>
                          <a:ea typeface="宋体" panose="02010600030101010101" pitchFamily="2" charset="-122"/>
                          <a:cs typeface="微软雅黑" panose="020B0503020204020204" charset="-122"/>
                        </a:rPr>
                        <a:t>市场定</a:t>
                      </a:r>
                      <a:r>
                        <a:rPr sz="2000" b="1" spc="5" dirty="0">
                          <a:latin typeface="宋体" panose="02010600030101010101" pitchFamily="2" charset="-122"/>
                          <a:ea typeface="宋体" panose="02010600030101010101" pitchFamily="2" charset="-122"/>
                          <a:cs typeface="微软雅黑" panose="020B0503020204020204" charset="-122"/>
                        </a:rPr>
                        <a:t>位</a:t>
                      </a:r>
                      <a:endParaRPr sz="2000">
                        <a:latin typeface="宋体" panose="02010600030101010101" pitchFamily="2" charset="-122"/>
                        <a:ea typeface="宋体" panose="02010600030101010101" pitchFamily="2" charset="-122"/>
                        <a:cs typeface="微软雅黑" panose="020B0503020204020204" charset="-122"/>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1DB"/>
                    </a:solidFill>
                  </a:tcPr>
                </a:tc>
                <a:tc>
                  <a:txBody>
                    <a:bodyPr/>
                    <a:lstStyle/>
                    <a:p>
                      <a:pPr marL="90805" marR="143510">
                        <a:lnSpc>
                          <a:spcPct val="150000"/>
                        </a:lnSpc>
                        <a:spcBef>
                          <a:spcPts val="80"/>
                        </a:spcBef>
                      </a:pPr>
                      <a:r>
                        <a:rPr sz="1800" b="1" dirty="0">
                          <a:latin typeface="宋体" panose="02010600030101010101" pitchFamily="2" charset="-122"/>
                          <a:ea typeface="宋体" panose="02010600030101010101" pitchFamily="2" charset="-122"/>
                          <a:cs typeface="宋体" panose="02010600030101010101" pitchFamily="2" charset="-122"/>
                        </a:rPr>
                        <a:t>魏氏国际医疗中心由魏氏医疗主导，旨在将新加坡、芬兰和美国等国的先进医疗技</a:t>
                      </a:r>
                      <a:r>
                        <a:rPr sz="1800" b="1" spc="-10" dirty="0">
                          <a:latin typeface="宋体" panose="02010600030101010101" pitchFamily="2" charset="-122"/>
                          <a:ea typeface="宋体" panose="02010600030101010101" pitchFamily="2" charset="-122"/>
                          <a:cs typeface="宋体" panose="02010600030101010101" pitchFamily="2" charset="-122"/>
                        </a:rPr>
                        <a:t>术 </a:t>
                      </a:r>
                      <a:r>
                        <a:rPr sz="1800" b="1" dirty="0">
                          <a:latin typeface="宋体" panose="02010600030101010101" pitchFamily="2" charset="-122"/>
                          <a:ea typeface="宋体" panose="02010600030101010101" pitchFamily="2" charset="-122"/>
                          <a:cs typeface="宋体" panose="02010600030101010101" pitchFamily="2" charset="-122"/>
                        </a:rPr>
                        <a:t>和管理模式引入中国，尤其是弥补苏州地区缺乏国际高端医疗机构的局面</a:t>
                      </a:r>
                      <a:r>
                        <a:rPr sz="1800" b="1" spc="-10" dirty="0">
                          <a:latin typeface="宋体" panose="02010600030101010101" pitchFamily="2" charset="-122"/>
                          <a:ea typeface="宋体" panose="02010600030101010101" pitchFamily="2" charset="-122"/>
                          <a:cs typeface="宋体" panose="02010600030101010101" pitchFamily="2" charset="-122"/>
                        </a:rPr>
                        <a:t>。</a:t>
                      </a:r>
                      <a:endParaRPr sz="1800">
                        <a:latin typeface="宋体" panose="02010600030101010101" pitchFamily="2" charset="-122"/>
                        <a:ea typeface="宋体" panose="02010600030101010101" pitchFamily="2" charset="-122"/>
                        <a:cs typeface="宋体" panose="02010600030101010101" pitchFamily="2" charset="-122"/>
                      </a:endParaRPr>
                    </a:p>
                  </a:txBody>
                  <a:tcPr marL="0" marR="0" marT="101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1DB"/>
                    </a:solidFill>
                  </a:tcPr>
                </a:tc>
              </a:tr>
              <a:tr h="1541780">
                <a:tc>
                  <a:txBody>
                    <a:bodyPr/>
                    <a:lstStyle/>
                    <a:p>
                      <a:pPr>
                        <a:lnSpc>
                          <a:spcPct val="100000"/>
                        </a:lnSpc>
                      </a:pPr>
                      <a:endParaRPr sz="2600">
                        <a:latin typeface="宋体" panose="02010600030101010101" pitchFamily="2" charset="-122"/>
                        <a:ea typeface="宋体" panose="02010600030101010101" pitchFamily="2" charset="-122"/>
                        <a:cs typeface="Times New Roman" panose="02020603050405020304"/>
                      </a:endParaRPr>
                    </a:p>
                    <a:p>
                      <a:pPr marL="91440">
                        <a:lnSpc>
                          <a:spcPct val="100000"/>
                        </a:lnSpc>
                        <a:spcBef>
                          <a:spcPts val="1830"/>
                        </a:spcBef>
                      </a:pPr>
                      <a:r>
                        <a:rPr sz="2000" b="1" dirty="0">
                          <a:latin typeface="宋体" panose="02010600030101010101" pitchFamily="2" charset="-122"/>
                          <a:ea typeface="宋体" panose="02010600030101010101" pitchFamily="2" charset="-122"/>
                          <a:cs typeface="微软雅黑" panose="020B0503020204020204" charset="-122"/>
                        </a:rPr>
                        <a:t>市场背</a:t>
                      </a:r>
                      <a:r>
                        <a:rPr sz="2000" b="1" spc="5" dirty="0">
                          <a:latin typeface="宋体" panose="02010600030101010101" pitchFamily="2" charset="-122"/>
                          <a:ea typeface="宋体" panose="02010600030101010101" pitchFamily="2" charset="-122"/>
                          <a:cs typeface="微软雅黑" panose="020B0503020204020204" charset="-122"/>
                        </a:rPr>
                        <a:t>景</a:t>
                      </a:r>
                      <a:endParaRPr sz="2000">
                        <a:latin typeface="宋体" panose="02010600030101010101" pitchFamily="2" charset="-122"/>
                        <a:ea typeface="宋体" panose="02010600030101010101" pitchFamily="2"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D"/>
                    </a:solidFill>
                  </a:tcPr>
                </a:tc>
                <a:tc>
                  <a:txBody>
                    <a:bodyPr/>
                    <a:lstStyle/>
                    <a:p>
                      <a:pPr marL="90805" marR="189230" algn="just">
                        <a:lnSpc>
                          <a:spcPct val="130000"/>
                        </a:lnSpc>
                        <a:spcBef>
                          <a:spcPts val="210"/>
                        </a:spcBef>
                      </a:pPr>
                      <a:r>
                        <a:rPr sz="1800" dirty="0">
                          <a:latin typeface="宋体" panose="02010600030101010101" pitchFamily="2" charset="-122"/>
                          <a:ea typeface="宋体" panose="02010600030101010101" pitchFamily="2" charset="-122"/>
                          <a:cs typeface="宋体" panose="02010600030101010101" pitchFamily="2" charset="-122"/>
                        </a:rPr>
                        <a:t>中国对人工智能、大数据研究的需求日益增长，尤其是在医疗服务行业，这种需求具 有更加现时和迫切的意义。我们计划向中国市场引入北欧特色的技术和设备，同时引 进新加坡、美国和芬兰等国的优秀医疗技术和管理方法。率先在长三角地区引入这些 新的技术和体验。</a:t>
                      </a:r>
                      <a:endParaRPr sz="1800" dirty="0">
                        <a:latin typeface="宋体" panose="02010600030101010101" pitchFamily="2" charset="-122"/>
                        <a:ea typeface="宋体" panose="02010600030101010101" pitchFamily="2" charset="-122"/>
                        <a:cs typeface="宋体" panose="02010600030101010101" pitchFamily="2" charset="-122"/>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D"/>
                    </a:solidFill>
                  </a:tcPr>
                </a:tc>
              </a:tr>
              <a:tr h="1269364">
                <a:tc>
                  <a:txBody>
                    <a:bodyPr/>
                    <a:lstStyle/>
                    <a:p>
                      <a:pPr>
                        <a:lnSpc>
                          <a:spcPct val="100000"/>
                        </a:lnSpc>
                        <a:spcBef>
                          <a:spcPts val="5"/>
                        </a:spcBef>
                      </a:pPr>
                      <a:endParaRPr sz="3250">
                        <a:latin typeface="宋体" panose="02010600030101010101" pitchFamily="2" charset="-122"/>
                        <a:ea typeface="宋体" panose="02010600030101010101" pitchFamily="2" charset="-122"/>
                        <a:cs typeface="宋体" panose="02010600030101010101" pitchFamily="2" charset="-122"/>
                      </a:endParaRPr>
                    </a:p>
                    <a:p>
                      <a:pPr marL="91440">
                        <a:lnSpc>
                          <a:spcPct val="100000"/>
                        </a:lnSpc>
                      </a:pPr>
                      <a:r>
                        <a:rPr sz="2000" b="1" dirty="0">
                          <a:latin typeface="宋体" panose="02010600030101010101" pitchFamily="2" charset="-122"/>
                          <a:ea typeface="宋体" panose="02010600030101010101" pitchFamily="2" charset="-122"/>
                          <a:cs typeface="宋体" panose="02010600030101010101" pitchFamily="2" charset="-122"/>
                        </a:rPr>
                        <a:t>团队</a:t>
                      </a:r>
                      <a:r>
                        <a:rPr sz="2000" b="1" spc="-5" dirty="0">
                          <a:latin typeface="宋体" panose="02010600030101010101" pitchFamily="2" charset="-122"/>
                          <a:ea typeface="宋体" panose="02010600030101010101" pitchFamily="2" charset="-122"/>
                          <a:cs typeface="宋体" panose="02010600030101010101" pitchFamily="2" charset="-122"/>
                        </a:rPr>
                        <a:t>/</a:t>
                      </a:r>
                      <a:r>
                        <a:rPr sz="2000" b="1" dirty="0">
                          <a:latin typeface="宋体" panose="02010600030101010101" pitchFamily="2" charset="-122"/>
                          <a:ea typeface="宋体" panose="02010600030101010101" pitchFamily="2" charset="-122"/>
                          <a:cs typeface="宋体" panose="02010600030101010101" pitchFamily="2" charset="-122"/>
                        </a:rPr>
                        <a:t>实</a:t>
                      </a:r>
                      <a:r>
                        <a:rPr sz="2000" b="1" spc="5" dirty="0">
                          <a:latin typeface="宋体" panose="02010600030101010101" pitchFamily="2" charset="-122"/>
                          <a:ea typeface="宋体" panose="02010600030101010101" pitchFamily="2" charset="-122"/>
                          <a:cs typeface="宋体" panose="02010600030101010101" pitchFamily="2" charset="-122"/>
                        </a:rPr>
                        <a:t>力</a:t>
                      </a:r>
                      <a:endParaRPr sz="2000">
                        <a:latin typeface="宋体" panose="02010600030101010101" pitchFamily="2" charset="-122"/>
                        <a:ea typeface="宋体" panose="02010600030101010101" pitchFamily="2" charset="-122"/>
                        <a:cs typeface="宋体" panose="02010600030101010101" pitchFamily="2" charset="-122"/>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1DB"/>
                    </a:solidFill>
                  </a:tcPr>
                </a:tc>
                <a:tc>
                  <a:txBody>
                    <a:bodyPr/>
                    <a:lstStyle/>
                    <a:p>
                      <a:pPr marL="90805" marR="189230" algn="just">
                        <a:lnSpc>
                          <a:spcPct val="130000"/>
                        </a:lnSpc>
                        <a:spcBef>
                          <a:spcPts val="210"/>
                        </a:spcBef>
                      </a:pPr>
                      <a:r>
                        <a:rPr sz="1800" dirty="0">
                          <a:latin typeface="宋体" panose="02010600030101010101" pitchFamily="2" charset="-122"/>
                          <a:ea typeface="宋体" panose="02010600030101010101" pitchFamily="2" charset="-122"/>
                          <a:cs typeface="宋体" panose="02010600030101010101" pitchFamily="2" charset="-122"/>
                        </a:rPr>
                        <a:t>管理层和顾问团来自中国、新加坡、芬兰和美国，有企业管理、公共关系、自媒体等 多方面的能力和经验。几家芬兰的已在本国运营一段时间且拥有外部资金支持的初创 企业将入驻本中心，从事研发和中国市场开拓工作。</a:t>
                      </a:r>
                      <a:endParaRPr sz="1800" dirty="0">
                        <a:latin typeface="宋体" panose="02010600030101010101" pitchFamily="2" charset="-122"/>
                        <a:ea typeface="宋体" panose="02010600030101010101" pitchFamily="2" charset="-122"/>
                        <a:cs typeface="宋体" panose="02010600030101010101" pitchFamily="2" charset="-122"/>
                      </a:endParaRPr>
                    </a:p>
                  </a:txBody>
                  <a:tcPr marL="0" marR="0" marT="266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1DB"/>
                    </a:solidFill>
                  </a:tcPr>
                </a:tc>
              </a:tr>
              <a:tr h="1152525">
                <a:tc>
                  <a:txBody>
                    <a:bodyPr/>
                    <a:lstStyle/>
                    <a:p>
                      <a:pPr>
                        <a:lnSpc>
                          <a:spcPct val="100000"/>
                        </a:lnSpc>
                        <a:spcBef>
                          <a:spcPts val="5"/>
                        </a:spcBef>
                      </a:pPr>
                      <a:endParaRPr sz="2850">
                        <a:latin typeface="宋体" panose="02010600030101010101" pitchFamily="2" charset="-122"/>
                        <a:ea typeface="宋体" panose="02010600030101010101" pitchFamily="2" charset="-122"/>
                        <a:cs typeface="Times New Roman" panose="02020603050405020304"/>
                      </a:endParaRPr>
                    </a:p>
                    <a:p>
                      <a:pPr marL="91440">
                        <a:lnSpc>
                          <a:spcPct val="100000"/>
                        </a:lnSpc>
                      </a:pPr>
                      <a:r>
                        <a:rPr sz="2000" b="1" dirty="0">
                          <a:latin typeface="宋体" panose="02010600030101010101" pitchFamily="2" charset="-122"/>
                          <a:ea typeface="宋体" panose="02010600030101010101" pitchFamily="2" charset="-122"/>
                          <a:cs typeface="微软雅黑" panose="020B0503020204020204" charset="-122"/>
                        </a:rPr>
                        <a:t>运营计</a:t>
                      </a:r>
                      <a:r>
                        <a:rPr sz="2000" b="1" spc="5" dirty="0">
                          <a:latin typeface="宋体" panose="02010600030101010101" pitchFamily="2" charset="-122"/>
                          <a:ea typeface="宋体" panose="02010600030101010101" pitchFamily="2" charset="-122"/>
                          <a:cs typeface="微软雅黑" panose="020B0503020204020204" charset="-122"/>
                        </a:rPr>
                        <a:t>划</a:t>
                      </a:r>
                      <a:endParaRPr sz="2000">
                        <a:latin typeface="宋体" panose="02010600030101010101" pitchFamily="2" charset="-122"/>
                        <a:ea typeface="宋体" panose="02010600030101010101" pitchFamily="2" charset="-122"/>
                        <a:cs typeface="微软雅黑" panose="020B0503020204020204" charset="-122"/>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D"/>
                    </a:solidFill>
                  </a:tcPr>
                </a:tc>
                <a:tc>
                  <a:txBody>
                    <a:bodyPr/>
                    <a:lstStyle/>
                    <a:p>
                      <a:pPr marL="90805" marR="244475">
                        <a:lnSpc>
                          <a:spcPct val="150000"/>
                        </a:lnSpc>
                        <a:spcBef>
                          <a:spcPts val="140"/>
                        </a:spcBef>
                      </a:pPr>
                      <a:r>
                        <a:rPr sz="1800" dirty="0">
                          <a:latin typeface="宋体" panose="02010600030101010101" pitchFamily="2" charset="-122"/>
                          <a:ea typeface="宋体" panose="02010600030101010101" pitchFamily="2" charset="-122"/>
                          <a:cs typeface="宋体" panose="02010600030101010101" pitchFamily="2" charset="-122"/>
                        </a:rPr>
                        <a:t>本中心暂先在魏氏科创中心（</a:t>
                      </a:r>
                      <a:r>
                        <a:rPr sz="1800" spc="-5" dirty="0">
                          <a:latin typeface="宋体" panose="02010600030101010101" pitchFamily="2" charset="-122"/>
                          <a:ea typeface="宋体" panose="02010600030101010101" pitchFamily="2" charset="-122"/>
                          <a:cs typeface="宋体" panose="02010600030101010101" pitchFamily="2" charset="-122"/>
                        </a:rPr>
                        <a:t>500</a:t>
                      </a:r>
                      <a:r>
                        <a:rPr sz="1800" dirty="0">
                          <a:latin typeface="宋体" panose="02010600030101010101" pitchFamily="2" charset="-122"/>
                          <a:ea typeface="宋体" panose="02010600030101010101" pitchFamily="2" charset="-122"/>
                          <a:cs typeface="宋体" panose="02010600030101010101" pitchFamily="2" charset="-122"/>
                        </a:rPr>
                        <a:t>平方米）办公。未来随者运营规模的扩大，本中心 将迁入一个面积更大的空间。</a:t>
                      </a:r>
                      <a:endParaRPr sz="1800">
                        <a:latin typeface="宋体" panose="02010600030101010101" pitchFamily="2" charset="-122"/>
                        <a:ea typeface="宋体" panose="02010600030101010101" pitchFamily="2" charset="-122"/>
                        <a:cs typeface="宋体" panose="02010600030101010101" pitchFamily="2" charset="-122"/>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9ED"/>
                    </a:solidFill>
                  </a:tcPr>
                </a:tc>
              </a:tr>
            </a:tbl>
          </a:graphicData>
        </a:graphic>
      </p:graphicFrame>
      <p:sp>
        <p:nvSpPr>
          <p:cNvPr id="3" name="object 3"/>
          <p:cNvSpPr txBox="1"/>
          <p:nvPr/>
        </p:nvSpPr>
        <p:spPr>
          <a:xfrm>
            <a:off x="10105390" y="6376987"/>
            <a:ext cx="11620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panose="020F0502020204030204"/>
                <a:cs typeface="Calibri" panose="020F0502020204030204"/>
              </a:rPr>
              <a:t>3</a:t>
            </a:r>
            <a:endParaRPr sz="1400">
              <a:latin typeface="Calibri" panose="020F0502020204030204"/>
              <a:cs typeface="Calibri" panose="020F0502020204030204"/>
            </a:endParaRPr>
          </a:p>
        </p:txBody>
      </p:sp>
      <p:sp>
        <p:nvSpPr>
          <p:cNvPr id="4" name="object 3"/>
          <p:cNvSpPr txBox="1"/>
          <p:nvPr/>
        </p:nvSpPr>
        <p:spPr>
          <a:xfrm>
            <a:off x="1866379" y="389889"/>
            <a:ext cx="635000" cy="381635"/>
          </a:xfrm>
          <a:prstGeom prst="rect">
            <a:avLst/>
          </a:prstGeom>
        </p:spPr>
        <p:txBody>
          <a:bodyPr vert="horz" wrap="square" lIns="0" tIns="12700" rIns="0" bIns="0" rtlCol="0">
            <a:spAutoFit/>
          </a:bodyPr>
          <a:p>
            <a:pPr marL="12700">
              <a:lnSpc>
                <a:spcPct val="100000"/>
              </a:lnSpc>
              <a:spcBef>
                <a:spcPts val="100"/>
              </a:spcBef>
            </a:pPr>
            <a:r>
              <a:rPr sz="2400" b="1" dirty="0">
                <a:solidFill>
                  <a:schemeClr val="tx1"/>
                </a:solidFill>
                <a:latin typeface="微软雅黑" panose="020B0503020204020204" charset="-122"/>
                <a:cs typeface="微软雅黑" panose="020B0503020204020204" charset="-122"/>
              </a:rPr>
              <a:t>概述</a:t>
            </a:r>
            <a:endParaRPr sz="2400" b="1" dirty="0">
              <a:solidFill>
                <a:schemeClr val="tx1"/>
              </a:solidFill>
              <a:latin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4"/>
          </p:nvPr>
        </p:nvSpPr>
        <p:spPr/>
        <p:txBody>
          <a:bodyPr/>
          <a:p>
            <a:endParaRPr lang="zh-CN" altLang="en-US"/>
          </a:p>
        </p:txBody>
      </p:sp>
      <p:sp>
        <p:nvSpPr>
          <p:cNvPr id="4" name="object 2"/>
          <p:cNvSpPr/>
          <p:nvPr/>
        </p:nvSpPr>
        <p:spPr>
          <a:xfrm>
            <a:off x="623316" y="3764279"/>
            <a:ext cx="3464052" cy="2414016"/>
          </a:xfrm>
          <a:prstGeom prst="rect">
            <a:avLst/>
          </a:prstGeom>
          <a:blipFill>
            <a:blip r:embed="rId1" cstate="print"/>
            <a:stretch>
              <a:fillRect/>
            </a:stretch>
          </a:blipFill>
        </p:spPr>
        <p:txBody>
          <a:bodyPr wrap="square" lIns="0" tIns="0" rIns="0" bIns="0" rtlCol="0"/>
          <a:p/>
        </p:txBody>
      </p:sp>
      <p:sp>
        <p:nvSpPr>
          <p:cNvPr id="5" name="object 3"/>
          <p:cNvSpPr txBox="1">
            <a:spLocks noGrp="1"/>
          </p:cNvSpPr>
          <p:nvPr/>
        </p:nvSpPr>
        <p:spPr>
          <a:xfrm>
            <a:off x="2156460" y="452755"/>
            <a:ext cx="4156075" cy="381635"/>
          </a:xfrm>
          <a:prstGeom prst="rect">
            <a:avLst/>
          </a:prstGeom>
        </p:spPr>
        <p:txBody>
          <a:bodyPr vert="horz" wrap="square" lIns="0" tIns="12700" rIns="0" bIns="0" rtlCol="0">
            <a:spAutoFit/>
          </a:bodyPr>
          <a:lstStyle>
            <a:lvl1pPr>
              <a:defRPr sz="2400" b="1" i="0">
                <a:solidFill>
                  <a:srgbClr val="5DD3FF"/>
                </a:solidFill>
                <a:latin typeface="微软雅黑" panose="020B0503020204020204" charset="-122"/>
                <a:ea typeface="+mj-ea"/>
                <a:cs typeface="微软雅黑" panose="020B0503020204020204" charset="-122"/>
              </a:defRPr>
            </a:lvl1pPr>
          </a:lstStyle>
          <a:p>
            <a:pPr marL="12700" algn="l" defTabSz="914400">
              <a:lnSpc>
                <a:spcPct val="100000"/>
              </a:lnSpc>
              <a:spcBef>
                <a:spcPts val="100"/>
              </a:spcBef>
              <a:buClrTx/>
              <a:buSzTx/>
              <a:buFontTx/>
            </a:pPr>
            <a:r>
              <a:rPr kern="1200" dirty="0">
                <a:solidFill>
                  <a:schemeClr val="tx1"/>
                </a:solidFill>
                <a:ea typeface="+mn-ea"/>
              </a:rPr>
              <a:t>魏氏</a:t>
            </a:r>
            <a:r>
              <a:rPr lang="zh-CN" kern="1200" dirty="0">
                <a:solidFill>
                  <a:schemeClr val="tx1"/>
                </a:solidFill>
                <a:ea typeface="+mn-ea"/>
              </a:rPr>
              <a:t>国际</a:t>
            </a:r>
            <a:r>
              <a:rPr lang="zh-CN" kern="1200" dirty="0">
                <a:solidFill>
                  <a:schemeClr val="tx1"/>
                </a:solidFill>
                <a:ea typeface="+mn-ea"/>
              </a:rPr>
              <a:t>医疗</a:t>
            </a:r>
            <a:r>
              <a:rPr kern="1200" dirty="0">
                <a:solidFill>
                  <a:schemeClr val="tx1"/>
                </a:solidFill>
                <a:ea typeface="+mn-ea"/>
              </a:rPr>
              <a:t>中心：里程碑</a:t>
            </a:r>
            <a:endParaRPr kern="1200" dirty="0">
              <a:solidFill>
                <a:schemeClr val="tx1"/>
              </a:solidFill>
              <a:ea typeface="+mn-ea"/>
            </a:endParaRPr>
          </a:p>
        </p:txBody>
      </p:sp>
      <p:sp>
        <p:nvSpPr>
          <p:cNvPr id="6" name="object 4"/>
          <p:cNvSpPr txBox="1"/>
          <p:nvPr/>
        </p:nvSpPr>
        <p:spPr>
          <a:xfrm>
            <a:off x="702132" y="3034029"/>
            <a:ext cx="3225800" cy="56642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宋体" panose="02010600030101010101" pitchFamily="2" charset="-122"/>
                <a:cs typeface="宋体" panose="02010600030101010101" pitchFamily="2" charset="-122"/>
              </a:rPr>
              <a:t>与芬兰、新加坡、美国顶尖的医疗方面人才达成战略合作关系</a:t>
            </a:r>
            <a:endParaRPr sz="1800" dirty="0">
              <a:latin typeface="宋体" panose="02010600030101010101" pitchFamily="2" charset="-122"/>
              <a:cs typeface="宋体" panose="02010600030101010101" pitchFamily="2" charset="-122"/>
            </a:endParaRPr>
          </a:p>
        </p:txBody>
      </p:sp>
      <p:sp>
        <p:nvSpPr>
          <p:cNvPr id="7" name="object 5"/>
          <p:cNvSpPr txBox="1"/>
          <p:nvPr/>
        </p:nvSpPr>
        <p:spPr>
          <a:xfrm>
            <a:off x="728344" y="6203950"/>
            <a:ext cx="3225800" cy="391160"/>
          </a:xfrm>
          <a:prstGeom prst="rect">
            <a:avLst/>
          </a:prstGeom>
        </p:spPr>
        <p:txBody>
          <a:bodyPr vert="horz" wrap="square" lIns="0" tIns="12700" rIns="0" bIns="0" rtlCol="0">
            <a:spAutoFit/>
          </a:bodyPr>
          <a:lstStyle/>
          <a:p>
            <a:pPr marL="1155700" marR="5080" indent="-1143000">
              <a:lnSpc>
                <a:spcPct val="100000"/>
              </a:lnSpc>
              <a:spcBef>
                <a:spcPts val="100"/>
              </a:spcBef>
            </a:pPr>
            <a:r>
              <a:rPr sz="1200" dirty="0">
                <a:latin typeface="宋体" panose="02010600030101010101" pitchFamily="2" charset="-122"/>
                <a:cs typeface="宋体" panose="02010600030101010101" pitchFamily="2" charset="-122"/>
              </a:rPr>
              <a:t>魏氏体育管理中心创始人与芬兰合作伙伴在办公 楼前合影留念</a:t>
            </a:r>
            <a:endParaRPr sz="1200">
              <a:latin typeface="宋体" panose="02010600030101010101" pitchFamily="2" charset="-122"/>
              <a:cs typeface="宋体" panose="02010600030101010101" pitchFamily="2" charset="-122"/>
            </a:endParaRPr>
          </a:p>
        </p:txBody>
      </p:sp>
      <p:sp>
        <p:nvSpPr>
          <p:cNvPr id="8" name="object 6"/>
          <p:cNvSpPr/>
          <p:nvPr/>
        </p:nvSpPr>
        <p:spPr>
          <a:xfrm>
            <a:off x="618629" y="1678432"/>
            <a:ext cx="11029315" cy="563245"/>
          </a:xfrm>
          <a:custGeom>
            <a:avLst/>
            <a:gdLst/>
            <a:ahLst/>
            <a:cxnLst/>
            <a:rect l="l" t="t" r="r" b="b"/>
            <a:pathLst>
              <a:path w="11029315" h="563244">
                <a:moveTo>
                  <a:pt x="10747222" y="146494"/>
                </a:moveTo>
                <a:lnTo>
                  <a:pt x="10747222" y="0"/>
                </a:lnTo>
                <a:lnTo>
                  <a:pt x="10758716" y="11493"/>
                </a:lnTo>
                <a:lnTo>
                  <a:pt x="10756747" y="11493"/>
                </a:lnTo>
                <a:lnTo>
                  <a:pt x="10748619" y="14859"/>
                </a:lnTo>
                <a:lnTo>
                  <a:pt x="10756747" y="22987"/>
                </a:lnTo>
                <a:lnTo>
                  <a:pt x="10756747" y="141732"/>
                </a:lnTo>
                <a:lnTo>
                  <a:pt x="10751985" y="141732"/>
                </a:lnTo>
                <a:lnTo>
                  <a:pt x="10747222" y="146494"/>
                </a:lnTo>
                <a:close/>
              </a:path>
              <a:path w="11029315" h="563244">
                <a:moveTo>
                  <a:pt x="10756747" y="22987"/>
                </a:moveTo>
                <a:lnTo>
                  <a:pt x="10748619" y="14859"/>
                </a:lnTo>
                <a:lnTo>
                  <a:pt x="10756747" y="11493"/>
                </a:lnTo>
                <a:lnTo>
                  <a:pt x="10756747" y="22987"/>
                </a:lnTo>
                <a:close/>
              </a:path>
              <a:path w="11029315" h="563244">
                <a:moveTo>
                  <a:pt x="11015256" y="281495"/>
                </a:moveTo>
                <a:lnTo>
                  <a:pt x="10756747" y="22987"/>
                </a:lnTo>
                <a:lnTo>
                  <a:pt x="10756747" y="11493"/>
                </a:lnTo>
                <a:lnTo>
                  <a:pt x="10758716" y="11493"/>
                </a:lnTo>
                <a:lnTo>
                  <a:pt x="11025352" y="278130"/>
                </a:lnTo>
                <a:lnTo>
                  <a:pt x="11018621" y="278130"/>
                </a:lnTo>
                <a:lnTo>
                  <a:pt x="11015256" y="281495"/>
                </a:lnTo>
                <a:close/>
              </a:path>
              <a:path w="11029315" h="563244">
                <a:moveTo>
                  <a:pt x="10747222" y="421259"/>
                </a:moveTo>
                <a:lnTo>
                  <a:pt x="0" y="421259"/>
                </a:lnTo>
                <a:lnTo>
                  <a:pt x="0" y="141732"/>
                </a:lnTo>
                <a:lnTo>
                  <a:pt x="10747222" y="141732"/>
                </a:lnTo>
                <a:lnTo>
                  <a:pt x="10747222" y="146494"/>
                </a:lnTo>
                <a:lnTo>
                  <a:pt x="9525" y="146494"/>
                </a:lnTo>
                <a:lnTo>
                  <a:pt x="4762" y="151257"/>
                </a:lnTo>
                <a:lnTo>
                  <a:pt x="9525" y="151257"/>
                </a:lnTo>
                <a:lnTo>
                  <a:pt x="9525" y="411734"/>
                </a:lnTo>
                <a:lnTo>
                  <a:pt x="4762" y="411734"/>
                </a:lnTo>
                <a:lnTo>
                  <a:pt x="9525" y="416496"/>
                </a:lnTo>
                <a:lnTo>
                  <a:pt x="10747222" y="416496"/>
                </a:lnTo>
                <a:lnTo>
                  <a:pt x="10747222" y="421259"/>
                </a:lnTo>
                <a:close/>
              </a:path>
              <a:path w="11029315" h="563244">
                <a:moveTo>
                  <a:pt x="10756747" y="151257"/>
                </a:moveTo>
                <a:lnTo>
                  <a:pt x="9525" y="151257"/>
                </a:lnTo>
                <a:lnTo>
                  <a:pt x="9525" y="146494"/>
                </a:lnTo>
                <a:lnTo>
                  <a:pt x="10747222" y="146494"/>
                </a:lnTo>
                <a:lnTo>
                  <a:pt x="10751985" y="141732"/>
                </a:lnTo>
                <a:lnTo>
                  <a:pt x="10756747" y="141732"/>
                </a:lnTo>
                <a:lnTo>
                  <a:pt x="10756747" y="151257"/>
                </a:lnTo>
                <a:close/>
              </a:path>
              <a:path w="11029315" h="563244">
                <a:moveTo>
                  <a:pt x="9525" y="151257"/>
                </a:moveTo>
                <a:lnTo>
                  <a:pt x="4762" y="151257"/>
                </a:lnTo>
                <a:lnTo>
                  <a:pt x="9525" y="146494"/>
                </a:lnTo>
                <a:lnTo>
                  <a:pt x="9525" y="151257"/>
                </a:lnTo>
                <a:close/>
              </a:path>
              <a:path w="11029315" h="563244">
                <a:moveTo>
                  <a:pt x="11018621" y="284861"/>
                </a:moveTo>
                <a:lnTo>
                  <a:pt x="11015256" y="281495"/>
                </a:lnTo>
                <a:lnTo>
                  <a:pt x="11018621" y="278130"/>
                </a:lnTo>
                <a:lnTo>
                  <a:pt x="11018621" y="284861"/>
                </a:lnTo>
                <a:close/>
              </a:path>
              <a:path w="11029315" h="563244">
                <a:moveTo>
                  <a:pt x="11025352" y="284861"/>
                </a:moveTo>
                <a:lnTo>
                  <a:pt x="11018621" y="284861"/>
                </a:lnTo>
                <a:lnTo>
                  <a:pt x="11018621" y="278130"/>
                </a:lnTo>
                <a:lnTo>
                  <a:pt x="11025352" y="278130"/>
                </a:lnTo>
                <a:lnTo>
                  <a:pt x="11028718" y="281495"/>
                </a:lnTo>
                <a:lnTo>
                  <a:pt x="11025352" y="284861"/>
                </a:lnTo>
                <a:close/>
              </a:path>
              <a:path w="11029315" h="563244">
                <a:moveTo>
                  <a:pt x="10758716" y="551497"/>
                </a:moveTo>
                <a:lnTo>
                  <a:pt x="10756747" y="551497"/>
                </a:lnTo>
                <a:lnTo>
                  <a:pt x="10756747" y="540004"/>
                </a:lnTo>
                <a:lnTo>
                  <a:pt x="11015256" y="281495"/>
                </a:lnTo>
                <a:lnTo>
                  <a:pt x="11018621" y="284861"/>
                </a:lnTo>
                <a:lnTo>
                  <a:pt x="11025352" y="284861"/>
                </a:lnTo>
                <a:lnTo>
                  <a:pt x="10758716" y="551497"/>
                </a:lnTo>
                <a:close/>
              </a:path>
              <a:path w="11029315" h="563244">
                <a:moveTo>
                  <a:pt x="9525" y="416496"/>
                </a:moveTo>
                <a:lnTo>
                  <a:pt x="4762" y="411734"/>
                </a:lnTo>
                <a:lnTo>
                  <a:pt x="9525" y="411734"/>
                </a:lnTo>
                <a:lnTo>
                  <a:pt x="9525" y="416496"/>
                </a:lnTo>
                <a:close/>
              </a:path>
              <a:path w="11029315" h="563244">
                <a:moveTo>
                  <a:pt x="10756747" y="421259"/>
                </a:moveTo>
                <a:lnTo>
                  <a:pt x="10751985" y="421259"/>
                </a:lnTo>
                <a:lnTo>
                  <a:pt x="10747222" y="416496"/>
                </a:lnTo>
                <a:lnTo>
                  <a:pt x="9525" y="416496"/>
                </a:lnTo>
                <a:lnTo>
                  <a:pt x="9525" y="411734"/>
                </a:lnTo>
                <a:lnTo>
                  <a:pt x="10756747" y="411734"/>
                </a:lnTo>
                <a:lnTo>
                  <a:pt x="10756747" y="421259"/>
                </a:lnTo>
                <a:close/>
              </a:path>
              <a:path w="11029315" h="563244">
                <a:moveTo>
                  <a:pt x="10747222" y="562991"/>
                </a:moveTo>
                <a:lnTo>
                  <a:pt x="10747222" y="416496"/>
                </a:lnTo>
                <a:lnTo>
                  <a:pt x="10751985" y="421259"/>
                </a:lnTo>
                <a:lnTo>
                  <a:pt x="10756747" y="421259"/>
                </a:lnTo>
                <a:lnTo>
                  <a:pt x="10756747" y="540004"/>
                </a:lnTo>
                <a:lnTo>
                  <a:pt x="10748619" y="548132"/>
                </a:lnTo>
                <a:lnTo>
                  <a:pt x="10756747" y="551497"/>
                </a:lnTo>
                <a:lnTo>
                  <a:pt x="10758716" y="551497"/>
                </a:lnTo>
                <a:lnTo>
                  <a:pt x="10747222" y="562991"/>
                </a:lnTo>
                <a:close/>
              </a:path>
              <a:path w="11029315" h="563244">
                <a:moveTo>
                  <a:pt x="10756747" y="551497"/>
                </a:moveTo>
                <a:lnTo>
                  <a:pt x="10748619" y="548132"/>
                </a:lnTo>
                <a:lnTo>
                  <a:pt x="10756747" y="540004"/>
                </a:lnTo>
                <a:lnTo>
                  <a:pt x="10756747" y="551497"/>
                </a:lnTo>
                <a:close/>
              </a:path>
            </a:pathLst>
          </a:custGeom>
          <a:solidFill>
            <a:srgbClr val="D9D9D9"/>
          </a:solidFill>
        </p:spPr>
        <p:txBody>
          <a:bodyPr wrap="square" lIns="0" tIns="0" rIns="0" bIns="0" rtlCol="0"/>
          <a:lstStyle/>
          <a:p/>
        </p:txBody>
      </p:sp>
      <p:sp>
        <p:nvSpPr>
          <p:cNvPr id="9" name="object 7"/>
          <p:cNvSpPr/>
          <p:nvPr/>
        </p:nvSpPr>
        <p:spPr>
          <a:xfrm>
            <a:off x="1056132" y="1779930"/>
            <a:ext cx="359410" cy="360045"/>
          </a:xfrm>
          <a:custGeom>
            <a:avLst/>
            <a:gdLst/>
            <a:ahLst/>
            <a:cxnLst/>
            <a:rect l="l" t="t" r="r" b="b"/>
            <a:pathLst>
              <a:path w="359409" h="360044">
                <a:moveTo>
                  <a:pt x="179311" y="359994"/>
                </a:moveTo>
                <a:lnTo>
                  <a:pt x="131462" y="353564"/>
                </a:lnTo>
                <a:lnTo>
                  <a:pt x="88486" y="335418"/>
                </a:lnTo>
                <a:lnTo>
                  <a:pt x="52117" y="307268"/>
                </a:lnTo>
                <a:lnTo>
                  <a:pt x="24090" y="270828"/>
                </a:lnTo>
                <a:lnTo>
                  <a:pt x="6140" y="227812"/>
                </a:lnTo>
                <a:lnTo>
                  <a:pt x="0" y="179933"/>
                </a:lnTo>
                <a:lnTo>
                  <a:pt x="6140" y="132107"/>
                </a:lnTo>
                <a:lnTo>
                  <a:pt x="24090" y="89127"/>
                </a:lnTo>
                <a:lnTo>
                  <a:pt x="52117" y="52709"/>
                </a:lnTo>
                <a:lnTo>
                  <a:pt x="88486" y="24571"/>
                </a:lnTo>
                <a:lnTo>
                  <a:pt x="131462" y="6428"/>
                </a:lnTo>
                <a:lnTo>
                  <a:pt x="179311" y="0"/>
                </a:lnTo>
                <a:lnTo>
                  <a:pt x="227159" y="6429"/>
                </a:lnTo>
                <a:lnTo>
                  <a:pt x="270156" y="24573"/>
                </a:lnTo>
                <a:lnTo>
                  <a:pt x="306585" y="52717"/>
                </a:lnTo>
                <a:lnTo>
                  <a:pt x="334732" y="89146"/>
                </a:lnTo>
                <a:lnTo>
                  <a:pt x="352878" y="132144"/>
                </a:lnTo>
                <a:lnTo>
                  <a:pt x="359308" y="179997"/>
                </a:lnTo>
                <a:lnTo>
                  <a:pt x="352878" y="227849"/>
                </a:lnTo>
                <a:lnTo>
                  <a:pt x="334732" y="270847"/>
                </a:lnTo>
                <a:lnTo>
                  <a:pt x="306585" y="307276"/>
                </a:lnTo>
                <a:lnTo>
                  <a:pt x="270156" y="335420"/>
                </a:lnTo>
                <a:lnTo>
                  <a:pt x="227159" y="353564"/>
                </a:lnTo>
                <a:lnTo>
                  <a:pt x="179311" y="359994"/>
                </a:lnTo>
                <a:close/>
              </a:path>
            </a:pathLst>
          </a:custGeom>
          <a:solidFill>
            <a:srgbClr val="BEBEBE"/>
          </a:solidFill>
        </p:spPr>
        <p:txBody>
          <a:bodyPr wrap="square" lIns="0" tIns="0" rIns="0" bIns="0" rtlCol="0"/>
          <a:lstStyle/>
          <a:p/>
        </p:txBody>
      </p:sp>
      <p:sp>
        <p:nvSpPr>
          <p:cNvPr id="10" name="object 8"/>
          <p:cNvSpPr/>
          <p:nvPr/>
        </p:nvSpPr>
        <p:spPr>
          <a:xfrm>
            <a:off x="1050671" y="1775167"/>
            <a:ext cx="369570" cy="368300"/>
          </a:xfrm>
          <a:custGeom>
            <a:avLst/>
            <a:gdLst/>
            <a:ahLst/>
            <a:cxnLst/>
            <a:rect l="l" t="t" r="r" b="b"/>
            <a:pathLst>
              <a:path w="369569" h="368300">
                <a:moveTo>
                  <a:pt x="203657" y="368300"/>
                </a:moveTo>
                <a:lnTo>
                  <a:pt x="165887" y="368300"/>
                </a:lnTo>
                <a:lnTo>
                  <a:pt x="147535" y="365760"/>
                </a:lnTo>
                <a:lnTo>
                  <a:pt x="104660" y="350519"/>
                </a:lnTo>
                <a:lnTo>
                  <a:pt x="88963" y="341630"/>
                </a:lnTo>
                <a:lnTo>
                  <a:pt x="81457" y="337819"/>
                </a:lnTo>
                <a:lnTo>
                  <a:pt x="74218" y="332739"/>
                </a:lnTo>
                <a:lnTo>
                  <a:pt x="67233" y="326389"/>
                </a:lnTo>
                <a:lnTo>
                  <a:pt x="60540" y="321310"/>
                </a:lnTo>
                <a:lnTo>
                  <a:pt x="31559" y="287019"/>
                </a:lnTo>
                <a:lnTo>
                  <a:pt x="11214" y="247650"/>
                </a:lnTo>
                <a:lnTo>
                  <a:pt x="952" y="203200"/>
                </a:lnTo>
                <a:lnTo>
                  <a:pt x="0" y="184150"/>
                </a:lnTo>
                <a:lnTo>
                  <a:pt x="241" y="175260"/>
                </a:lnTo>
                <a:lnTo>
                  <a:pt x="8318" y="129539"/>
                </a:lnTo>
                <a:lnTo>
                  <a:pt x="26758" y="88900"/>
                </a:lnTo>
                <a:lnTo>
                  <a:pt x="54127" y="53339"/>
                </a:lnTo>
                <a:lnTo>
                  <a:pt x="67233" y="41910"/>
                </a:lnTo>
                <a:lnTo>
                  <a:pt x="74218" y="35560"/>
                </a:lnTo>
                <a:lnTo>
                  <a:pt x="81457" y="30480"/>
                </a:lnTo>
                <a:lnTo>
                  <a:pt x="88963" y="26669"/>
                </a:lnTo>
                <a:lnTo>
                  <a:pt x="96697" y="21589"/>
                </a:lnTo>
                <a:lnTo>
                  <a:pt x="147535" y="2539"/>
                </a:lnTo>
                <a:lnTo>
                  <a:pt x="165887" y="0"/>
                </a:lnTo>
                <a:lnTo>
                  <a:pt x="203657" y="0"/>
                </a:lnTo>
                <a:lnTo>
                  <a:pt x="221995" y="2539"/>
                </a:lnTo>
                <a:lnTo>
                  <a:pt x="244005" y="8889"/>
                </a:lnTo>
                <a:lnTo>
                  <a:pt x="175869" y="8889"/>
                </a:lnTo>
                <a:lnTo>
                  <a:pt x="166725" y="10160"/>
                </a:lnTo>
                <a:lnTo>
                  <a:pt x="166966" y="10160"/>
                </a:lnTo>
                <a:lnTo>
                  <a:pt x="157962" y="11430"/>
                </a:lnTo>
                <a:lnTo>
                  <a:pt x="158191" y="11430"/>
                </a:lnTo>
                <a:lnTo>
                  <a:pt x="149326" y="12700"/>
                </a:lnTo>
                <a:lnTo>
                  <a:pt x="149567" y="12700"/>
                </a:lnTo>
                <a:lnTo>
                  <a:pt x="140855" y="13969"/>
                </a:lnTo>
                <a:lnTo>
                  <a:pt x="141084" y="13969"/>
                </a:lnTo>
                <a:lnTo>
                  <a:pt x="132537" y="16510"/>
                </a:lnTo>
                <a:lnTo>
                  <a:pt x="132765" y="16510"/>
                </a:lnTo>
                <a:lnTo>
                  <a:pt x="124409" y="19050"/>
                </a:lnTo>
                <a:lnTo>
                  <a:pt x="124625" y="19050"/>
                </a:lnTo>
                <a:lnTo>
                  <a:pt x="116446" y="22860"/>
                </a:lnTo>
                <a:lnTo>
                  <a:pt x="116662" y="22860"/>
                </a:lnTo>
                <a:lnTo>
                  <a:pt x="108699" y="26669"/>
                </a:lnTo>
                <a:lnTo>
                  <a:pt x="108902" y="26669"/>
                </a:lnTo>
                <a:lnTo>
                  <a:pt x="101142" y="30480"/>
                </a:lnTo>
                <a:lnTo>
                  <a:pt x="101345" y="30480"/>
                </a:lnTo>
                <a:lnTo>
                  <a:pt x="93802" y="34289"/>
                </a:lnTo>
                <a:lnTo>
                  <a:pt x="94005" y="34289"/>
                </a:lnTo>
                <a:lnTo>
                  <a:pt x="86702" y="39369"/>
                </a:lnTo>
                <a:lnTo>
                  <a:pt x="86893" y="39369"/>
                </a:lnTo>
                <a:lnTo>
                  <a:pt x="79832" y="43180"/>
                </a:lnTo>
                <a:lnTo>
                  <a:pt x="80009" y="43180"/>
                </a:lnTo>
                <a:lnTo>
                  <a:pt x="74574" y="48260"/>
                </a:lnTo>
                <a:lnTo>
                  <a:pt x="73393" y="48260"/>
                </a:lnTo>
                <a:lnTo>
                  <a:pt x="66865" y="54610"/>
                </a:lnTo>
                <a:lnTo>
                  <a:pt x="67030" y="54610"/>
                </a:lnTo>
                <a:lnTo>
                  <a:pt x="60782" y="59689"/>
                </a:lnTo>
                <a:lnTo>
                  <a:pt x="60934" y="59689"/>
                </a:lnTo>
                <a:lnTo>
                  <a:pt x="54978" y="66039"/>
                </a:lnTo>
                <a:lnTo>
                  <a:pt x="55130" y="66039"/>
                </a:lnTo>
                <a:lnTo>
                  <a:pt x="49466" y="72389"/>
                </a:lnTo>
                <a:lnTo>
                  <a:pt x="49618" y="72389"/>
                </a:lnTo>
                <a:lnTo>
                  <a:pt x="45163" y="78739"/>
                </a:lnTo>
                <a:lnTo>
                  <a:pt x="44411" y="78739"/>
                </a:lnTo>
                <a:lnTo>
                  <a:pt x="39395" y="86360"/>
                </a:lnTo>
                <a:lnTo>
                  <a:pt x="39522" y="86360"/>
                </a:lnTo>
                <a:lnTo>
                  <a:pt x="35617" y="92710"/>
                </a:lnTo>
                <a:lnTo>
                  <a:pt x="34963" y="92710"/>
                </a:lnTo>
                <a:lnTo>
                  <a:pt x="30619" y="100330"/>
                </a:lnTo>
                <a:lnTo>
                  <a:pt x="26758" y="107950"/>
                </a:lnTo>
                <a:lnTo>
                  <a:pt x="23253" y="115569"/>
                </a:lnTo>
                <a:lnTo>
                  <a:pt x="20577" y="123189"/>
                </a:lnTo>
                <a:lnTo>
                  <a:pt x="20205" y="123189"/>
                </a:lnTo>
                <a:lnTo>
                  <a:pt x="17373" y="132080"/>
                </a:lnTo>
                <a:lnTo>
                  <a:pt x="15357" y="139700"/>
                </a:lnTo>
                <a:lnTo>
                  <a:pt x="15074" y="139700"/>
                </a:lnTo>
                <a:lnTo>
                  <a:pt x="13068" y="148589"/>
                </a:lnTo>
                <a:lnTo>
                  <a:pt x="11531" y="157480"/>
                </a:lnTo>
                <a:lnTo>
                  <a:pt x="10426" y="166369"/>
                </a:lnTo>
                <a:lnTo>
                  <a:pt x="9753" y="175260"/>
                </a:lnTo>
                <a:lnTo>
                  <a:pt x="9525" y="184150"/>
                </a:lnTo>
                <a:lnTo>
                  <a:pt x="9766" y="193039"/>
                </a:lnTo>
                <a:lnTo>
                  <a:pt x="10452" y="201930"/>
                </a:lnTo>
                <a:lnTo>
                  <a:pt x="11569" y="210819"/>
                </a:lnTo>
                <a:lnTo>
                  <a:pt x="13119" y="219710"/>
                </a:lnTo>
                <a:lnTo>
                  <a:pt x="15074" y="228600"/>
                </a:lnTo>
                <a:lnTo>
                  <a:pt x="15357" y="228600"/>
                </a:lnTo>
                <a:lnTo>
                  <a:pt x="17437" y="236219"/>
                </a:lnTo>
                <a:lnTo>
                  <a:pt x="20205" y="245110"/>
                </a:lnTo>
                <a:lnTo>
                  <a:pt x="20577" y="245110"/>
                </a:lnTo>
                <a:lnTo>
                  <a:pt x="23342" y="252730"/>
                </a:lnTo>
                <a:lnTo>
                  <a:pt x="26860" y="260350"/>
                </a:lnTo>
                <a:lnTo>
                  <a:pt x="30734" y="267969"/>
                </a:lnTo>
                <a:lnTo>
                  <a:pt x="34963" y="275589"/>
                </a:lnTo>
                <a:lnTo>
                  <a:pt x="35617" y="275589"/>
                </a:lnTo>
                <a:lnTo>
                  <a:pt x="39522" y="281939"/>
                </a:lnTo>
                <a:lnTo>
                  <a:pt x="39395" y="281939"/>
                </a:lnTo>
                <a:lnTo>
                  <a:pt x="44411" y="289560"/>
                </a:lnTo>
                <a:lnTo>
                  <a:pt x="45163" y="289560"/>
                </a:lnTo>
                <a:lnTo>
                  <a:pt x="49618" y="295910"/>
                </a:lnTo>
                <a:lnTo>
                  <a:pt x="49466" y="295910"/>
                </a:lnTo>
                <a:lnTo>
                  <a:pt x="55130" y="302260"/>
                </a:lnTo>
                <a:lnTo>
                  <a:pt x="54978" y="302260"/>
                </a:lnTo>
                <a:lnTo>
                  <a:pt x="60934" y="308610"/>
                </a:lnTo>
                <a:lnTo>
                  <a:pt x="62031" y="308610"/>
                </a:lnTo>
                <a:lnTo>
                  <a:pt x="67030" y="313689"/>
                </a:lnTo>
                <a:lnTo>
                  <a:pt x="66865" y="313689"/>
                </a:lnTo>
                <a:lnTo>
                  <a:pt x="73393" y="320039"/>
                </a:lnTo>
                <a:lnTo>
                  <a:pt x="74574" y="320039"/>
                </a:lnTo>
                <a:lnTo>
                  <a:pt x="80009" y="325119"/>
                </a:lnTo>
                <a:lnTo>
                  <a:pt x="79832" y="325119"/>
                </a:lnTo>
                <a:lnTo>
                  <a:pt x="86893" y="328930"/>
                </a:lnTo>
                <a:lnTo>
                  <a:pt x="86702" y="328930"/>
                </a:lnTo>
                <a:lnTo>
                  <a:pt x="94005" y="334010"/>
                </a:lnTo>
                <a:lnTo>
                  <a:pt x="93802" y="334010"/>
                </a:lnTo>
                <a:lnTo>
                  <a:pt x="101345" y="337819"/>
                </a:lnTo>
                <a:lnTo>
                  <a:pt x="101142" y="337819"/>
                </a:lnTo>
                <a:lnTo>
                  <a:pt x="108902" y="341630"/>
                </a:lnTo>
                <a:lnTo>
                  <a:pt x="108699" y="341630"/>
                </a:lnTo>
                <a:lnTo>
                  <a:pt x="116662" y="345439"/>
                </a:lnTo>
                <a:lnTo>
                  <a:pt x="116446" y="345439"/>
                </a:lnTo>
                <a:lnTo>
                  <a:pt x="124625" y="349250"/>
                </a:lnTo>
                <a:lnTo>
                  <a:pt x="124409" y="349250"/>
                </a:lnTo>
                <a:lnTo>
                  <a:pt x="132765" y="351789"/>
                </a:lnTo>
                <a:lnTo>
                  <a:pt x="132537" y="351789"/>
                </a:lnTo>
                <a:lnTo>
                  <a:pt x="141084" y="354330"/>
                </a:lnTo>
                <a:lnTo>
                  <a:pt x="140855" y="354330"/>
                </a:lnTo>
                <a:lnTo>
                  <a:pt x="149567" y="355600"/>
                </a:lnTo>
                <a:lnTo>
                  <a:pt x="149326" y="355600"/>
                </a:lnTo>
                <a:lnTo>
                  <a:pt x="158191" y="356869"/>
                </a:lnTo>
                <a:lnTo>
                  <a:pt x="157962" y="356869"/>
                </a:lnTo>
                <a:lnTo>
                  <a:pt x="166966" y="358139"/>
                </a:lnTo>
                <a:lnTo>
                  <a:pt x="166725" y="358139"/>
                </a:lnTo>
                <a:lnTo>
                  <a:pt x="175869" y="359410"/>
                </a:lnTo>
                <a:lnTo>
                  <a:pt x="244005" y="359410"/>
                </a:lnTo>
                <a:lnTo>
                  <a:pt x="221995" y="365760"/>
                </a:lnTo>
                <a:lnTo>
                  <a:pt x="203657" y="368300"/>
                </a:lnTo>
                <a:close/>
              </a:path>
              <a:path w="369569" h="368300">
                <a:moveTo>
                  <a:pt x="296329" y="49530"/>
                </a:moveTo>
                <a:lnTo>
                  <a:pt x="289521" y="43180"/>
                </a:lnTo>
                <a:lnTo>
                  <a:pt x="289699" y="43180"/>
                </a:lnTo>
                <a:lnTo>
                  <a:pt x="282651" y="39369"/>
                </a:lnTo>
                <a:lnTo>
                  <a:pt x="282841" y="39369"/>
                </a:lnTo>
                <a:lnTo>
                  <a:pt x="275539" y="34289"/>
                </a:lnTo>
                <a:lnTo>
                  <a:pt x="275729" y="34289"/>
                </a:lnTo>
                <a:lnTo>
                  <a:pt x="268198" y="30480"/>
                </a:lnTo>
                <a:lnTo>
                  <a:pt x="268401" y="30480"/>
                </a:lnTo>
                <a:lnTo>
                  <a:pt x="260629" y="26669"/>
                </a:lnTo>
                <a:lnTo>
                  <a:pt x="260845" y="26669"/>
                </a:lnTo>
                <a:lnTo>
                  <a:pt x="252869" y="22860"/>
                </a:lnTo>
                <a:lnTo>
                  <a:pt x="253085" y="22860"/>
                </a:lnTo>
                <a:lnTo>
                  <a:pt x="244906" y="19050"/>
                </a:lnTo>
                <a:lnTo>
                  <a:pt x="245135" y="19050"/>
                </a:lnTo>
                <a:lnTo>
                  <a:pt x="236766" y="16510"/>
                </a:lnTo>
                <a:lnTo>
                  <a:pt x="236994" y="16510"/>
                </a:lnTo>
                <a:lnTo>
                  <a:pt x="228447" y="13969"/>
                </a:lnTo>
                <a:lnTo>
                  <a:pt x="228688" y="13969"/>
                </a:lnTo>
                <a:lnTo>
                  <a:pt x="219976" y="12700"/>
                </a:lnTo>
                <a:lnTo>
                  <a:pt x="220205" y="12700"/>
                </a:lnTo>
                <a:lnTo>
                  <a:pt x="211340" y="11430"/>
                </a:lnTo>
                <a:lnTo>
                  <a:pt x="211581" y="11430"/>
                </a:lnTo>
                <a:lnTo>
                  <a:pt x="202577" y="10160"/>
                </a:lnTo>
                <a:lnTo>
                  <a:pt x="202806" y="10160"/>
                </a:lnTo>
                <a:lnTo>
                  <a:pt x="193675" y="8889"/>
                </a:lnTo>
                <a:lnTo>
                  <a:pt x="244005" y="8889"/>
                </a:lnTo>
                <a:lnTo>
                  <a:pt x="280581" y="26669"/>
                </a:lnTo>
                <a:lnTo>
                  <a:pt x="288074" y="30480"/>
                </a:lnTo>
                <a:lnTo>
                  <a:pt x="295313" y="35560"/>
                </a:lnTo>
                <a:lnTo>
                  <a:pt x="302298" y="41910"/>
                </a:lnTo>
                <a:lnTo>
                  <a:pt x="309003" y="46989"/>
                </a:lnTo>
                <a:lnTo>
                  <a:pt x="310286" y="48260"/>
                </a:lnTo>
                <a:lnTo>
                  <a:pt x="296151" y="48260"/>
                </a:lnTo>
                <a:lnTo>
                  <a:pt x="296329" y="49530"/>
                </a:lnTo>
                <a:close/>
              </a:path>
              <a:path w="369569" h="368300">
                <a:moveTo>
                  <a:pt x="73215" y="49530"/>
                </a:moveTo>
                <a:lnTo>
                  <a:pt x="73393" y="48260"/>
                </a:lnTo>
                <a:lnTo>
                  <a:pt x="74574" y="48260"/>
                </a:lnTo>
                <a:lnTo>
                  <a:pt x="73215" y="49530"/>
                </a:lnTo>
                <a:close/>
              </a:path>
              <a:path w="369569" h="368300">
                <a:moveTo>
                  <a:pt x="325259" y="80010"/>
                </a:moveTo>
                <a:lnTo>
                  <a:pt x="319925" y="72389"/>
                </a:lnTo>
                <a:lnTo>
                  <a:pt x="320065" y="72389"/>
                </a:lnTo>
                <a:lnTo>
                  <a:pt x="314413" y="66039"/>
                </a:lnTo>
                <a:lnTo>
                  <a:pt x="314566" y="66039"/>
                </a:lnTo>
                <a:lnTo>
                  <a:pt x="308597" y="59689"/>
                </a:lnTo>
                <a:lnTo>
                  <a:pt x="308762" y="59689"/>
                </a:lnTo>
                <a:lnTo>
                  <a:pt x="302513" y="54610"/>
                </a:lnTo>
                <a:lnTo>
                  <a:pt x="302679" y="54610"/>
                </a:lnTo>
                <a:lnTo>
                  <a:pt x="296151" y="48260"/>
                </a:lnTo>
                <a:lnTo>
                  <a:pt x="310286" y="48260"/>
                </a:lnTo>
                <a:lnTo>
                  <a:pt x="315417" y="53339"/>
                </a:lnTo>
                <a:lnTo>
                  <a:pt x="321538" y="59689"/>
                </a:lnTo>
                <a:lnTo>
                  <a:pt x="327342" y="66039"/>
                </a:lnTo>
                <a:lnTo>
                  <a:pt x="332828" y="73660"/>
                </a:lnTo>
                <a:lnTo>
                  <a:pt x="336257" y="78739"/>
                </a:lnTo>
                <a:lnTo>
                  <a:pt x="325132" y="78739"/>
                </a:lnTo>
                <a:lnTo>
                  <a:pt x="325259" y="80010"/>
                </a:lnTo>
                <a:close/>
              </a:path>
              <a:path w="369569" h="368300">
                <a:moveTo>
                  <a:pt x="44272" y="80010"/>
                </a:moveTo>
                <a:lnTo>
                  <a:pt x="44411" y="78739"/>
                </a:lnTo>
                <a:lnTo>
                  <a:pt x="45163" y="78739"/>
                </a:lnTo>
                <a:lnTo>
                  <a:pt x="44272" y="80010"/>
                </a:lnTo>
                <a:close/>
              </a:path>
              <a:path w="369569" h="368300">
                <a:moveTo>
                  <a:pt x="334695" y="93980"/>
                </a:moveTo>
                <a:lnTo>
                  <a:pt x="330022" y="86360"/>
                </a:lnTo>
                <a:lnTo>
                  <a:pt x="330149" y="86360"/>
                </a:lnTo>
                <a:lnTo>
                  <a:pt x="325132" y="78739"/>
                </a:lnTo>
                <a:lnTo>
                  <a:pt x="336257" y="78739"/>
                </a:lnTo>
                <a:lnTo>
                  <a:pt x="337972" y="81280"/>
                </a:lnTo>
                <a:lnTo>
                  <a:pt x="342785" y="88900"/>
                </a:lnTo>
                <a:lnTo>
                  <a:pt x="345008" y="92710"/>
                </a:lnTo>
                <a:lnTo>
                  <a:pt x="334581" y="92710"/>
                </a:lnTo>
                <a:lnTo>
                  <a:pt x="334695" y="93980"/>
                </a:lnTo>
                <a:close/>
              </a:path>
              <a:path w="369569" h="368300">
                <a:moveTo>
                  <a:pt x="34836" y="93980"/>
                </a:moveTo>
                <a:lnTo>
                  <a:pt x="34963" y="92710"/>
                </a:lnTo>
                <a:lnTo>
                  <a:pt x="35617" y="92710"/>
                </a:lnTo>
                <a:lnTo>
                  <a:pt x="34836" y="93980"/>
                </a:lnTo>
                <a:close/>
              </a:path>
              <a:path w="369569" h="368300">
                <a:moveTo>
                  <a:pt x="349415" y="124460"/>
                </a:moveTo>
                <a:lnTo>
                  <a:pt x="346189" y="115569"/>
                </a:lnTo>
                <a:lnTo>
                  <a:pt x="342684" y="107950"/>
                </a:lnTo>
                <a:lnTo>
                  <a:pt x="338810" y="100330"/>
                </a:lnTo>
                <a:lnTo>
                  <a:pt x="334581" y="92710"/>
                </a:lnTo>
                <a:lnTo>
                  <a:pt x="345008" y="92710"/>
                </a:lnTo>
                <a:lnTo>
                  <a:pt x="359148" y="123189"/>
                </a:lnTo>
                <a:lnTo>
                  <a:pt x="349338" y="123189"/>
                </a:lnTo>
                <a:lnTo>
                  <a:pt x="349415" y="124460"/>
                </a:lnTo>
                <a:close/>
              </a:path>
              <a:path w="369569" h="368300">
                <a:moveTo>
                  <a:pt x="20116" y="124460"/>
                </a:moveTo>
                <a:lnTo>
                  <a:pt x="20205" y="123189"/>
                </a:lnTo>
                <a:lnTo>
                  <a:pt x="20577" y="123189"/>
                </a:lnTo>
                <a:lnTo>
                  <a:pt x="20116" y="124460"/>
                </a:lnTo>
                <a:close/>
              </a:path>
              <a:path w="369569" h="368300">
                <a:moveTo>
                  <a:pt x="354520" y="140969"/>
                </a:moveTo>
                <a:lnTo>
                  <a:pt x="352094" y="132080"/>
                </a:lnTo>
                <a:lnTo>
                  <a:pt x="349338" y="123189"/>
                </a:lnTo>
                <a:lnTo>
                  <a:pt x="359148" y="123189"/>
                </a:lnTo>
                <a:lnTo>
                  <a:pt x="361226" y="129539"/>
                </a:lnTo>
                <a:lnTo>
                  <a:pt x="363715" y="138430"/>
                </a:lnTo>
                <a:lnTo>
                  <a:pt x="364011" y="139700"/>
                </a:lnTo>
                <a:lnTo>
                  <a:pt x="354456" y="139700"/>
                </a:lnTo>
                <a:lnTo>
                  <a:pt x="354520" y="140969"/>
                </a:lnTo>
                <a:close/>
              </a:path>
              <a:path w="369569" h="368300">
                <a:moveTo>
                  <a:pt x="15011" y="140969"/>
                </a:moveTo>
                <a:lnTo>
                  <a:pt x="15074" y="139700"/>
                </a:lnTo>
                <a:lnTo>
                  <a:pt x="15357" y="139700"/>
                </a:lnTo>
                <a:lnTo>
                  <a:pt x="15011" y="140969"/>
                </a:lnTo>
                <a:close/>
              </a:path>
              <a:path w="369569" h="368300">
                <a:moveTo>
                  <a:pt x="364011" y="228600"/>
                </a:moveTo>
                <a:lnTo>
                  <a:pt x="354456" y="228600"/>
                </a:lnTo>
                <a:lnTo>
                  <a:pt x="356476" y="219710"/>
                </a:lnTo>
                <a:lnTo>
                  <a:pt x="358013" y="210819"/>
                </a:lnTo>
                <a:lnTo>
                  <a:pt x="359117" y="201930"/>
                </a:lnTo>
                <a:lnTo>
                  <a:pt x="359791" y="193039"/>
                </a:lnTo>
                <a:lnTo>
                  <a:pt x="360006" y="184150"/>
                </a:lnTo>
                <a:lnTo>
                  <a:pt x="359778" y="175260"/>
                </a:lnTo>
                <a:lnTo>
                  <a:pt x="359092" y="166369"/>
                </a:lnTo>
                <a:lnTo>
                  <a:pt x="357974" y="157480"/>
                </a:lnTo>
                <a:lnTo>
                  <a:pt x="356425" y="148589"/>
                </a:lnTo>
                <a:lnTo>
                  <a:pt x="354456" y="139700"/>
                </a:lnTo>
                <a:lnTo>
                  <a:pt x="364011" y="139700"/>
                </a:lnTo>
                <a:lnTo>
                  <a:pt x="369531" y="184150"/>
                </a:lnTo>
                <a:lnTo>
                  <a:pt x="369290" y="193039"/>
                </a:lnTo>
                <a:lnTo>
                  <a:pt x="368579" y="203200"/>
                </a:lnTo>
                <a:lnTo>
                  <a:pt x="367398" y="212089"/>
                </a:lnTo>
                <a:lnTo>
                  <a:pt x="365785" y="220980"/>
                </a:lnTo>
                <a:lnTo>
                  <a:pt x="364011" y="228600"/>
                </a:lnTo>
                <a:close/>
              </a:path>
              <a:path w="369569" h="368300">
                <a:moveTo>
                  <a:pt x="15357" y="228600"/>
                </a:moveTo>
                <a:lnTo>
                  <a:pt x="15074" y="228600"/>
                </a:lnTo>
                <a:lnTo>
                  <a:pt x="15011" y="227330"/>
                </a:lnTo>
                <a:lnTo>
                  <a:pt x="15357" y="228600"/>
                </a:lnTo>
                <a:close/>
              </a:path>
              <a:path w="369569" h="368300">
                <a:moveTo>
                  <a:pt x="359148" y="245110"/>
                </a:moveTo>
                <a:lnTo>
                  <a:pt x="349338" y="245110"/>
                </a:lnTo>
                <a:lnTo>
                  <a:pt x="352170" y="236219"/>
                </a:lnTo>
                <a:lnTo>
                  <a:pt x="354520" y="227330"/>
                </a:lnTo>
                <a:lnTo>
                  <a:pt x="354456" y="228600"/>
                </a:lnTo>
                <a:lnTo>
                  <a:pt x="364011" y="228600"/>
                </a:lnTo>
                <a:lnTo>
                  <a:pt x="363715" y="229869"/>
                </a:lnTo>
                <a:lnTo>
                  <a:pt x="361226" y="238760"/>
                </a:lnTo>
                <a:lnTo>
                  <a:pt x="359148" y="245110"/>
                </a:lnTo>
                <a:close/>
              </a:path>
              <a:path w="369569" h="368300">
                <a:moveTo>
                  <a:pt x="20577" y="245110"/>
                </a:moveTo>
                <a:lnTo>
                  <a:pt x="20205" y="245110"/>
                </a:lnTo>
                <a:lnTo>
                  <a:pt x="20116" y="243839"/>
                </a:lnTo>
                <a:lnTo>
                  <a:pt x="20577" y="245110"/>
                </a:lnTo>
                <a:close/>
              </a:path>
              <a:path w="369569" h="368300">
                <a:moveTo>
                  <a:pt x="345008" y="275589"/>
                </a:moveTo>
                <a:lnTo>
                  <a:pt x="334581" y="275589"/>
                </a:lnTo>
                <a:lnTo>
                  <a:pt x="338912" y="267969"/>
                </a:lnTo>
                <a:lnTo>
                  <a:pt x="342785" y="260350"/>
                </a:lnTo>
                <a:lnTo>
                  <a:pt x="346278" y="252730"/>
                </a:lnTo>
                <a:lnTo>
                  <a:pt x="349415" y="243839"/>
                </a:lnTo>
                <a:lnTo>
                  <a:pt x="349338" y="245110"/>
                </a:lnTo>
                <a:lnTo>
                  <a:pt x="359148" y="245110"/>
                </a:lnTo>
                <a:lnTo>
                  <a:pt x="358317" y="247650"/>
                </a:lnTo>
                <a:lnTo>
                  <a:pt x="355015" y="256539"/>
                </a:lnTo>
                <a:lnTo>
                  <a:pt x="351307" y="264160"/>
                </a:lnTo>
                <a:lnTo>
                  <a:pt x="347230" y="271780"/>
                </a:lnTo>
                <a:lnTo>
                  <a:pt x="345008" y="275589"/>
                </a:lnTo>
                <a:close/>
              </a:path>
              <a:path w="369569" h="368300">
                <a:moveTo>
                  <a:pt x="35617" y="275589"/>
                </a:moveTo>
                <a:lnTo>
                  <a:pt x="34963" y="275589"/>
                </a:lnTo>
                <a:lnTo>
                  <a:pt x="34836" y="274319"/>
                </a:lnTo>
                <a:lnTo>
                  <a:pt x="35617" y="275589"/>
                </a:lnTo>
                <a:close/>
              </a:path>
              <a:path w="369569" h="368300">
                <a:moveTo>
                  <a:pt x="336257" y="289560"/>
                </a:moveTo>
                <a:lnTo>
                  <a:pt x="325132" y="289560"/>
                </a:lnTo>
                <a:lnTo>
                  <a:pt x="330149" y="281939"/>
                </a:lnTo>
                <a:lnTo>
                  <a:pt x="330022" y="281939"/>
                </a:lnTo>
                <a:lnTo>
                  <a:pt x="334695" y="274319"/>
                </a:lnTo>
                <a:lnTo>
                  <a:pt x="334581" y="275589"/>
                </a:lnTo>
                <a:lnTo>
                  <a:pt x="345008" y="275589"/>
                </a:lnTo>
                <a:lnTo>
                  <a:pt x="342785" y="279400"/>
                </a:lnTo>
                <a:lnTo>
                  <a:pt x="337972" y="287019"/>
                </a:lnTo>
                <a:lnTo>
                  <a:pt x="336257" y="289560"/>
                </a:lnTo>
                <a:close/>
              </a:path>
              <a:path w="369569" h="368300">
                <a:moveTo>
                  <a:pt x="45163" y="289560"/>
                </a:moveTo>
                <a:lnTo>
                  <a:pt x="44411" y="289560"/>
                </a:lnTo>
                <a:lnTo>
                  <a:pt x="44272" y="288289"/>
                </a:lnTo>
                <a:lnTo>
                  <a:pt x="45163" y="289560"/>
                </a:lnTo>
                <a:close/>
              </a:path>
              <a:path w="369569" h="368300">
                <a:moveTo>
                  <a:pt x="321538" y="308610"/>
                </a:moveTo>
                <a:lnTo>
                  <a:pt x="308597" y="308610"/>
                </a:lnTo>
                <a:lnTo>
                  <a:pt x="314566" y="302260"/>
                </a:lnTo>
                <a:lnTo>
                  <a:pt x="314413" y="302260"/>
                </a:lnTo>
                <a:lnTo>
                  <a:pt x="320065" y="295910"/>
                </a:lnTo>
                <a:lnTo>
                  <a:pt x="319925" y="295910"/>
                </a:lnTo>
                <a:lnTo>
                  <a:pt x="325259" y="288289"/>
                </a:lnTo>
                <a:lnTo>
                  <a:pt x="325132" y="289560"/>
                </a:lnTo>
                <a:lnTo>
                  <a:pt x="336257" y="289560"/>
                </a:lnTo>
                <a:lnTo>
                  <a:pt x="332828" y="294639"/>
                </a:lnTo>
                <a:lnTo>
                  <a:pt x="327342" y="302260"/>
                </a:lnTo>
                <a:lnTo>
                  <a:pt x="321538" y="308610"/>
                </a:lnTo>
                <a:close/>
              </a:path>
              <a:path w="369569" h="368300">
                <a:moveTo>
                  <a:pt x="62031" y="308610"/>
                </a:moveTo>
                <a:lnTo>
                  <a:pt x="60934" y="308610"/>
                </a:lnTo>
                <a:lnTo>
                  <a:pt x="60782" y="307339"/>
                </a:lnTo>
                <a:lnTo>
                  <a:pt x="62031" y="308610"/>
                </a:lnTo>
                <a:close/>
              </a:path>
              <a:path w="369569" h="368300">
                <a:moveTo>
                  <a:pt x="310286" y="320039"/>
                </a:moveTo>
                <a:lnTo>
                  <a:pt x="296151" y="320039"/>
                </a:lnTo>
                <a:lnTo>
                  <a:pt x="302679" y="313689"/>
                </a:lnTo>
                <a:lnTo>
                  <a:pt x="302513" y="313689"/>
                </a:lnTo>
                <a:lnTo>
                  <a:pt x="308762" y="307339"/>
                </a:lnTo>
                <a:lnTo>
                  <a:pt x="308597" y="308610"/>
                </a:lnTo>
                <a:lnTo>
                  <a:pt x="321538" y="308610"/>
                </a:lnTo>
                <a:lnTo>
                  <a:pt x="315417" y="314960"/>
                </a:lnTo>
                <a:lnTo>
                  <a:pt x="310286" y="320039"/>
                </a:lnTo>
                <a:close/>
              </a:path>
              <a:path w="369569" h="368300">
                <a:moveTo>
                  <a:pt x="74574" y="320039"/>
                </a:moveTo>
                <a:lnTo>
                  <a:pt x="73393" y="320039"/>
                </a:lnTo>
                <a:lnTo>
                  <a:pt x="73215" y="318769"/>
                </a:lnTo>
                <a:lnTo>
                  <a:pt x="74574" y="320039"/>
                </a:lnTo>
                <a:close/>
              </a:path>
              <a:path w="369569" h="368300">
                <a:moveTo>
                  <a:pt x="244005" y="359410"/>
                </a:moveTo>
                <a:lnTo>
                  <a:pt x="193675" y="359410"/>
                </a:lnTo>
                <a:lnTo>
                  <a:pt x="202806" y="358139"/>
                </a:lnTo>
                <a:lnTo>
                  <a:pt x="202577" y="358139"/>
                </a:lnTo>
                <a:lnTo>
                  <a:pt x="211581" y="356869"/>
                </a:lnTo>
                <a:lnTo>
                  <a:pt x="211340" y="356869"/>
                </a:lnTo>
                <a:lnTo>
                  <a:pt x="220205" y="355600"/>
                </a:lnTo>
                <a:lnTo>
                  <a:pt x="219976" y="355600"/>
                </a:lnTo>
                <a:lnTo>
                  <a:pt x="228688" y="354330"/>
                </a:lnTo>
                <a:lnTo>
                  <a:pt x="228447" y="354330"/>
                </a:lnTo>
                <a:lnTo>
                  <a:pt x="236994" y="351789"/>
                </a:lnTo>
                <a:lnTo>
                  <a:pt x="236766" y="351789"/>
                </a:lnTo>
                <a:lnTo>
                  <a:pt x="245135" y="349250"/>
                </a:lnTo>
                <a:lnTo>
                  <a:pt x="244906" y="349250"/>
                </a:lnTo>
                <a:lnTo>
                  <a:pt x="253085" y="345439"/>
                </a:lnTo>
                <a:lnTo>
                  <a:pt x="252869" y="345439"/>
                </a:lnTo>
                <a:lnTo>
                  <a:pt x="260845" y="341630"/>
                </a:lnTo>
                <a:lnTo>
                  <a:pt x="260629" y="341630"/>
                </a:lnTo>
                <a:lnTo>
                  <a:pt x="268401" y="337819"/>
                </a:lnTo>
                <a:lnTo>
                  <a:pt x="268198" y="337819"/>
                </a:lnTo>
                <a:lnTo>
                  <a:pt x="275729" y="334010"/>
                </a:lnTo>
                <a:lnTo>
                  <a:pt x="275539" y="334010"/>
                </a:lnTo>
                <a:lnTo>
                  <a:pt x="282841" y="328930"/>
                </a:lnTo>
                <a:lnTo>
                  <a:pt x="282651" y="328930"/>
                </a:lnTo>
                <a:lnTo>
                  <a:pt x="289699" y="325119"/>
                </a:lnTo>
                <a:lnTo>
                  <a:pt x="289521" y="325119"/>
                </a:lnTo>
                <a:lnTo>
                  <a:pt x="296329" y="318769"/>
                </a:lnTo>
                <a:lnTo>
                  <a:pt x="296151" y="320039"/>
                </a:lnTo>
                <a:lnTo>
                  <a:pt x="310286" y="320039"/>
                </a:lnTo>
                <a:lnTo>
                  <a:pt x="309003" y="321310"/>
                </a:lnTo>
                <a:lnTo>
                  <a:pt x="302298" y="326389"/>
                </a:lnTo>
                <a:lnTo>
                  <a:pt x="295313" y="332739"/>
                </a:lnTo>
                <a:lnTo>
                  <a:pt x="288074" y="337819"/>
                </a:lnTo>
                <a:lnTo>
                  <a:pt x="280581" y="341630"/>
                </a:lnTo>
                <a:lnTo>
                  <a:pt x="272846" y="346710"/>
                </a:lnTo>
                <a:lnTo>
                  <a:pt x="264871" y="350519"/>
                </a:lnTo>
                <a:lnTo>
                  <a:pt x="256692" y="354330"/>
                </a:lnTo>
                <a:lnTo>
                  <a:pt x="248297" y="358139"/>
                </a:lnTo>
                <a:lnTo>
                  <a:pt x="244005" y="359410"/>
                </a:lnTo>
                <a:close/>
              </a:path>
            </a:pathLst>
          </a:custGeom>
          <a:solidFill>
            <a:srgbClr val="FFFFFF"/>
          </a:solidFill>
        </p:spPr>
        <p:txBody>
          <a:bodyPr wrap="square" lIns="0" tIns="0" rIns="0" bIns="0" rtlCol="0"/>
          <a:lstStyle/>
          <a:p/>
        </p:txBody>
      </p:sp>
      <p:sp>
        <p:nvSpPr>
          <p:cNvPr id="11" name="object 9"/>
          <p:cNvSpPr txBox="1"/>
          <p:nvPr/>
        </p:nvSpPr>
        <p:spPr>
          <a:xfrm>
            <a:off x="948918" y="1474927"/>
            <a:ext cx="4826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宋体" panose="02010600030101010101" pitchFamily="2" charset="-122"/>
                <a:cs typeface="宋体" panose="02010600030101010101" pitchFamily="2" charset="-122"/>
              </a:rPr>
              <a:t>如今</a:t>
            </a:r>
            <a:endParaRPr sz="1800">
              <a:latin typeface="宋体" panose="02010600030101010101" pitchFamily="2" charset="-122"/>
              <a:cs typeface="宋体" panose="02010600030101010101" pitchFamily="2" charset="-122"/>
            </a:endParaRPr>
          </a:p>
        </p:txBody>
      </p:sp>
      <p:sp>
        <p:nvSpPr>
          <p:cNvPr id="12" name="object 10"/>
          <p:cNvSpPr/>
          <p:nvPr/>
        </p:nvSpPr>
        <p:spPr>
          <a:xfrm>
            <a:off x="1235443" y="2139924"/>
            <a:ext cx="0" cy="785495"/>
          </a:xfrm>
          <a:custGeom>
            <a:avLst/>
            <a:gdLst/>
            <a:ahLst/>
            <a:cxnLst/>
            <a:rect l="l" t="t" r="r" b="b"/>
            <a:pathLst>
              <a:path h="785494">
                <a:moveTo>
                  <a:pt x="0" y="0"/>
                </a:moveTo>
                <a:lnTo>
                  <a:pt x="0" y="785025"/>
                </a:lnTo>
              </a:path>
            </a:pathLst>
          </a:custGeom>
          <a:ln w="19050">
            <a:solidFill>
              <a:srgbClr val="BEBEBE"/>
            </a:solidFill>
          </a:ln>
        </p:spPr>
        <p:txBody>
          <a:bodyPr wrap="square" lIns="0" tIns="0" rIns="0" bIns="0" rtlCol="0"/>
          <a:lstStyle/>
          <a:p/>
        </p:txBody>
      </p:sp>
      <p:sp>
        <p:nvSpPr>
          <p:cNvPr id="13" name="object 11"/>
          <p:cNvSpPr txBox="1"/>
          <p:nvPr/>
        </p:nvSpPr>
        <p:spPr>
          <a:xfrm>
            <a:off x="4429213" y="3034029"/>
            <a:ext cx="3387090" cy="2252345"/>
          </a:xfrm>
          <a:prstGeom prst="rect">
            <a:avLst/>
          </a:prstGeom>
        </p:spPr>
        <p:txBody>
          <a:bodyPr vert="horz" wrap="square" lIns="0" tIns="12700" rIns="0" bIns="0" rtlCol="0">
            <a:spAutoFit/>
          </a:bodyPr>
          <a:lstStyle/>
          <a:p>
            <a:pPr marL="12700" marR="167005">
              <a:lnSpc>
                <a:spcPct val="100000"/>
              </a:lnSpc>
              <a:spcBef>
                <a:spcPts val="100"/>
              </a:spcBef>
            </a:pPr>
            <a:r>
              <a:rPr sz="1800" dirty="0">
                <a:latin typeface="宋体" panose="02010600030101010101" pitchFamily="2" charset="-122"/>
                <a:cs typeface="宋体" panose="02010600030101010101" pitchFamily="2" charset="-122"/>
              </a:rPr>
              <a:t>在苏州组建国际医疗中心，提供以下产品与服务：</a:t>
            </a:r>
            <a:endParaRPr sz="1800">
              <a:latin typeface="宋体" panose="02010600030101010101" pitchFamily="2" charset="-122"/>
              <a:cs typeface="宋体" panose="02010600030101010101" pitchFamily="2" charset="-122"/>
            </a:endParaRPr>
          </a:p>
          <a:p>
            <a:pPr>
              <a:lnSpc>
                <a:spcPct val="100000"/>
              </a:lnSpc>
              <a:spcBef>
                <a:spcPts val="30"/>
              </a:spcBef>
            </a:pPr>
            <a:endParaRPr sz="1850">
              <a:latin typeface="Times New Roman" panose="02020603050405020304"/>
              <a:cs typeface="Times New Roman" panose="02020603050405020304"/>
            </a:endParaRPr>
          </a:p>
          <a:p>
            <a:pPr marL="298450" marR="109855" indent="-285750">
              <a:lnSpc>
                <a:spcPct val="100000"/>
              </a:lnSpc>
              <a:buClr>
                <a:srgbClr val="D6171F"/>
              </a:buClr>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芬兰、新加坡、美国的顶尖医疗人才，为国人提供医疗服务</a:t>
            </a:r>
            <a:endParaRPr sz="1800" dirty="0">
              <a:latin typeface="宋体" panose="02010600030101010101" pitchFamily="2" charset="-122"/>
              <a:cs typeface="宋体" panose="02010600030101010101" pitchFamily="2" charset="-122"/>
            </a:endParaRPr>
          </a:p>
          <a:p>
            <a:pPr>
              <a:lnSpc>
                <a:spcPct val="100000"/>
              </a:lnSpc>
              <a:spcBef>
                <a:spcPts val="35"/>
              </a:spcBef>
              <a:buClr>
                <a:srgbClr val="D6171F"/>
              </a:buClr>
              <a:buFont typeface="Arial" panose="020B0604020202020204"/>
              <a:buChar char="•"/>
            </a:pPr>
            <a:endParaRPr sz="1850">
              <a:latin typeface="Times New Roman" panose="02020603050405020304"/>
              <a:cs typeface="Times New Roman" panose="02020603050405020304"/>
            </a:endParaRPr>
          </a:p>
          <a:p>
            <a:pPr marL="298450" marR="5080" indent="-285750">
              <a:lnSpc>
                <a:spcPct val="100000"/>
              </a:lnSpc>
              <a:buClr>
                <a:srgbClr val="D6171F"/>
              </a:buClr>
              <a:buFont typeface="Arial" panose="020B0604020202020204"/>
              <a:buChar char="•"/>
              <a:tabLst>
                <a:tab pos="297815" algn="l"/>
                <a:tab pos="298450" algn="l"/>
              </a:tabLst>
            </a:pPr>
            <a:r>
              <a:rPr sz="1800" dirty="0"/>
              <a:t>融入科技因子，为国人提供一款全方位的智能APP</a:t>
            </a:r>
            <a:r>
              <a:rPr sz="1800" dirty="0">
                <a:latin typeface="宋体" panose="02010600030101010101" pitchFamily="2" charset="-122"/>
                <a:cs typeface="宋体" panose="02010600030101010101" pitchFamily="2" charset="-122"/>
              </a:rPr>
              <a:t>。</a:t>
            </a:r>
            <a:endParaRPr sz="1800">
              <a:latin typeface="宋体" panose="02010600030101010101" pitchFamily="2" charset="-122"/>
              <a:cs typeface="宋体" panose="02010600030101010101" pitchFamily="2" charset="-122"/>
            </a:endParaRPr>
          </a:p>
        </p:txBody>
      </p:sp>
      <p:sp>
        <p:nvSpPr>
          <p:cNvPr id="14" name="object 12"/>
          <p:cNvSpPr/>
          <p:nvPr/>
        </p:nvSpPr>
        <p:spPr>
          <a:xfrm>
            <a:off x="4872228" y="1779930"/>
            <a:ext cx="360045" cy="360045"/>
          </a:xfrm>
          <a:custGeom>
            <a:avLst/>
            <a:gdLst/>
            <a:ahLst/>
            <a:cxnLst/>
            <a:rect l="l" t="t" r="r" b="b"/>
            <a:pathLst>
              <a:path w="360045" h="360044">
                <a:moveTo>
                  <a:pt x="179641" y="359994"/>
                </a:moveTo>
                <a:lnTo>
                  <a:pt x="131789" y="353564"/>
                </a:lnTo>
                <a:lnTo>
                  <a:pt x="88801" y="335418"/>
                </a:lnTo>
                <a:lnTo>
                  <a:pt x="52401" y="307268"/>
                </a:lnTo>
                <a:lnTo>
                  <a:pt x="24317" y="270828"/>
                </a:lnTo>
                <a:lnTo>
                  <a:pt x="6275" y="227812"/>
                </a:lnTo>
                <a:lnTo>
                  <a:pt x="0" y="179933"/>
                </a:lnTo>
                <a:lnTo>
                  <a:pt x="6275" y="132107"/>
                </a:lnTo>
                <a:lnTo>
                  <a:pt x="24317" y="89127"/>
                </a:lnTo>
                <a:lnTo>
                  <a:pt x="52401" y="52709"/>
                </a:lnTo>
                <a:lnTo>
                  <a:pt x="88801" y="24571"/>
                </a:lnTo>
                <a:lnTo>
                  <a:pt x="131789" y="6428"/>
                </a:lnTo>
                <a:lnTo>
                  <a:pt x="179641" y="0"/>
                </a:lnTo>
                <a:lnTo>
                  <a:pt x="227489" y="6429"/>
                </a:lnTo>
                <a:lnTo>
                  <a:pt x="270486" y="24573"/>
                </a:lnTo>
                <a:lnTo>
                  <a:pt x="306916" y="52717"/>
                </a:lnTo>
                <a:lnTo>
                  <a:pt x="335062" y="89146"/>
                </a:lnTo>
                <a:lnTo>
                  <a:pt x="353208" y="132144"/>
                </a:lnTo>
                <a:lnTo>
                  <a:pt x="359638" y="179997"/>
                </a:lnTo>
                <a:lnTo>
                  <a:pt x="353208" y="227849"/>
                </a:lnTo>
                <a:lnTo>
                  <a:pt x="335062" y="270847"/>
                </a:lnTo>
                <a:lnTo>
                  <a:pt x="306916" y="307276"/>
                </a:lnTo>
                <a:lnTo>
                  <a:pt x="270486" y="335420"/>
                </a:lnTo>
                <a:lnTo>
                  <a:pt x="227489" y="353564"/>
                </a:lnTo>
                <a:lnTo>
                  <a:pt x="179641" y="359994"/>
                </a:lnTo>
                <a:close/>
              </a:path>
            </a:pathLst>
          </a:custGeom>
          <a:solidFill>
            <a:srgbClr val="BEBEBE"/>
          </a:solidFill>
        </p:spPr>
        <p:txBody>
          <a:bodyPr wrap="square" lIns="0" tIns="0" rIns="0" bIns="0" rtlCol="0"/>
          <a:lstStyle/>
          <a:p/>
        </p:txBody>
      </p:sp>
      <p:sp>
        <p:nvSpPr>
          <p:cNvPr id="15" name="object 13"/>
          <p:cNvSpPr/>
          <p:nvPr/>
        </p:nvSpPr>
        <p:spPr>
          <a:xfrm>
            <a:off x="4867097" y="1775167"/>
            <a:ext cx="369570" cy="368300"/>
          </a:xfrm>
          <a:custGeom>
            <a:avLst/>
            <a:gdLst/>
            <a:ahLst/>
            <a:cxnLst/>
            <a:rect l="l" t="t" r="r" b="b"/>
            <a:pathLst>
              <a:path w="369570" h="368300">
                <a:moveTo>
                  <a:pt x="203657" y="368300"/>
                </a:moveTo>
                <a:lnTo>
                  <a:pt x="165887" y="368300"/>
                </a:lnTo>
                <a:lnTo>
                  <a:pt x="147535" y="365760"/>
                </a:lnTo>
                <a:lnTo>
                  <a:pt x="104660" y="350519"/>
                </a:lnTo>
                <a:lnTo>
                  <a:pt x="88950" y="341630"/>
                </a:lnTo>
                <a:lnTo>
                  <a:pt x="81457" y="337819"/>
                </a:lnTo>
                <a:lnTo>
                  <a:pt x="74218" y="332739"/>
                </a:lnTo>
                <a:lnTo>
                  <a:pt x="67233" y="326389"/>
                </a:lnTo>
                <a:lnTo>
                  <a:pt x="60540" y="321310"/>
                </a:lnTo>
                <a:lnTo>
                  <a:pt x="31559" y="287019"/>
                </a:lnTo>
                <a:lnTo>
                  <a:pt x="11214" y="247650"/>
                </a:lnTo>
                <a:lnTo>
                  <a:pt x="952" y="203200"/>
                </a:lnTo>
                <a:lnTo>
                  <a:pt x="0" y="184150"/>
                </a:lnTo>
                <a:lnTo>
                  <a:pt x="241" y="175260"/>
                </a:lnTo>
                <a:lnTo>
                  <a:pt x="8305" y="129539"/>
                </a:lnTo>
                <a:lnTo>
                  <a:pt x="26758" y="88900"/>
                </a:lnTo>
                <a:lnTo>
                  <a:pt x="54114" y="53339"/>
                </a:lnTo>
                <a:lnTo>
                  <a:pt x="67233" y="41910"/>
                </a:lnTo>
                <a:lnTo>
                  <a:pt x="74218" y="35560"/>
                </a:lnTo>
                <a:lnTo>
                  <a:pt x="81457" y="30480"/>
                </a:lnTo>
                <a:lnTo>
                  <a:pt x="88950" y="26669"/>
                </a:lnTo>
                <a:lnTo>
                  <a:pt x="96697" y="21589"/>
                </a:lnTo>
                <a:lnTo>
                  <a:pt x="147535" y="2539"/>
                </a:lnTo>
                <a:lnTo>
                  <a:pt x="165887" y="0"/>
                </a:lnTo>
                <a:lnTo>
                  <a:pt x="203657" y="0"/>
                </a:lnTo>
                <a:lnTo>
                  <a:pt x="221996" y="2539"/>
                </a:lnTo>
                <a:lnTo>
                  <a:pt x="244005" y="8889"/>
                </a:lnTo>
                <a:lnTo>
                  <a:pt x="175869" y="8889"/>
                </a:lnTo>
                <a:lnTo>
                  <a:pt x="166725" y="10160"/>
                </a:lnTo>
                <a:lnTo>
                  <a:pt x="166966" y="10160"/>
                </a:lnTo>
                <a:lnTo>
                  <a:pt x="157949" y="11430"/>
                </a:lnTo>
                <a:lnTo>
                  <a:pt x="158191" y="11430"/>
                </a:lnTo>
                <a:lnTo>
                  <a:pt x="149326" y="12700"/>
                </a:lnTo>
                <a:lnTo>
                  <a:pt x="149555" y="12700"/>
                </a:lnTo>
                <a:lnTo>
                  <a:pt x="140855" y="13969"/>
                </a:lnTo>
                <a:lnTo>
                  <a:pt x="141084" y="13969"/>
                </a:lnTo>
                <a:lnTo>
                  <a:pt x="132537" y="16510"/>
                </a:lnTo>
                <a:lnTo>
                  <a:pt x="132765" y="16510"/>
                </a:lnTo>
                <a:lnTo>
                  <a:pt x="124409" y="19050"/>
                </a:lnTo>
                <a:lnTo>
                  <a:pt x="124625" y="19050"/>
                </a:lnTo>
                <a:lnTo>
                  <a:pt x="116446" y="22860"/>
                </a:lnTo>
                <a:lnTo>
                  <a:pt x="116662" y="22860"/>
                </a:lnTo>
                <a:lnTo>
                  <a:pt x="108686" y="26669"/>
                </a:lnTo>
                <a:lnTo>
                  <a:pt x="108902" y="26669"/>
                </a:lnTo>
                <a:lnTo>
                  <a:pt x="101142" y="30480"/>
                </a:lnTo>
                <a:lnTo>
                  <a:pt x="101346" y="30480"/>
                </a:lnTo>
                <a:lnTo>
                  <a:pt x="93802" y="34289"/>
                </a:lnTo>
                <a:lnTo>
                  <a:pt x="94005" y="34289"/>
                </a:lnTo>
                <a:lnTo>
                  <a:pt x="86702" y="39369"/>
                </a:lnTo>
                <a:lnTo>
                  <a:pt x="86880" y="39369"/>
                </a:lnTo>
                <a:lnTo>
                  <a:pt x="79832" y="43180"/>
                </a:lnTo>
                <a:lnTo>
                  <a:pt x="80010" y="43180"/>
                </a:lnTo>
                <a:lnTo>
                  <a:pt x="74574" y="48260"/>
                </a:lnTo>
                <a:lnTo>
                  <a:pt x="73393" y="48260"/>
                </a:lnTo>
                <a:lnTo>
                  <a:pt x="66852" y="54610"/>
                </a:lnTo>
                <a:lnTo>
                  <a:pt x="67030" y="54610"/>
                </a:lnTo>
                <a:lnTo>
                  <a:pt x="60769" y="59689"/>
                </a:lnTo>
                <a:lnTo>
                  <a:pt x="60934" y="59689"/>
                </a:lnTo>
                <a:lnTo>
                  <a:pt x="54978" y="66039"/>
                </a:lnTo>
                <a:lnTo>
                  <a:pt x="55130" y="66039"/>
                </a:lnTo>
                <a:lnTo>
                  <a:pt x="49466" y="72389"/>
                </a:lnTo>
                <a:lnTo>
                  <a:pt x="49618" y="72389"/>
                </a:lnTo>
                <a:lnTo>
                  <a:pt x="45163" y="78739"/>
                </a:lnTo>
                <a:lnTo>
                  <a:pt x="44411" y="78739"/>
                </a:lnTo>
                <a:lnTo>
                  <a:pt x="39382" y="86360"/>
                </a:lnTo>
                <a:lnTo>
                  <a:pt x="39522" y="86360"/>
                </a:lnTo>
                <a:lnTo>
                  <a:pt x="35617" y="92710"/>
                </a:lnTo>
                <a:lnTo>
                  <a:pt x="34950" y="92710"/>
                </a:lnTo>
                <a:lnTo>
                  <a:pt x="30619" y="100330"/>
                </a:lnTo>
                <a:lnTo>
                  <a:pt x="26758" y="107950"/>
                </a:lnTo>
                <a:lnTo>
                  <a:pt x="23253" y="115569"/>
                </a:lnTo>
                <a:lnTo>
                  <a:pt x="20577" y="123189"/>
                </a:lnTo>
                <a:lnTo>
                  <a:pt x="20205" y="123189"/>
                </a:lnTo>
                <a:lnTo>
                  <a:pt x="17373" y="132080"/>
                </a:lnTo>
                <a:lnTo>
                  <a:pt x="15357" y="139700"/>
                </a:lnTo>
                <a:lnTo>
                  <a:pt x="15074" y="139700"/>
                </a:lnTo>
                <a:lnTo>
                  <a:pt x="13068" y="148589"/>
                </a:lnTo>
                <a:lnTo>
                  <a:pt x="11531" y="157480"/>
                </a:lnTo>
                <a:lnTo>
                  <a:pt x="10426" y="166369"/>
                </a:lnTo>
                <a:lnTo>
                  <a:pt x="9753" y="175260"/>
                </a:lnTo>
                <a:lnTo>
                  <a:pt x="9525" y="184150"/>
                </a:lnTo>
                <a:lnTo>
                  <a:pt x="9766" y="193039"/>
                </a:lnTo>
                <a:lnTo>
                  <a:pt x="10439" y="201930"/>
                </a:lnTo>
                <a:lnTo>
                  <a:pt x="11569" y="210819"/>
                </a:lnTo>
                <a:lnTo>
                  <a:pt x="13106" y="219710"/>
                </a:lnTo>
                <a:lnTo>
                  <a:pt x="15074" y="228600"/>
                </a:lnTo>
                <a:lnTo>
                  <a:pt x="15357" y="228600"/>
                </a:lnTo>
                <a:lnTo>
                  <a:pt x="17437" y="236219"/>
                </a:lnTo>
                <a:lnTo>
                  <a:pt x="20205" y="245110"/>
                </a:lnTo>
                <a:lnTo>
                  <a:pt x="20577" y="245110"/>
                </a:lnTo>
                <a:lnTo>
                  <a:pt x="23342" y="252730"/>
                </a:lnTo>
                <a:lnTo>
                  <a:pt x="26860" y="260350"/>
                </a:lnTo>
                <a:lnTo>
                  <a:pt x="30734" y="267969"/>
                </a:lnTo>
                <a:lnTo>
                  <a:pt x="34950" y="275589"/>
                </a:lnTo>
                <a:lnTo>
                  <a:pt x="35617" y="275589"/>
                </a:lnTo>
                <a:lnTo>
                  <a:pt x="39522" y="281939"/>
                </a:lnTo>
                <a:lnTo>
                  <a:pt x="39382" y="281939"/>
                </a:lnTo>
                <a:lnTo>
                  <a:pt x="44411" y="289560"/>
                </a:lnTo>
                <a:lnTo>
                  <a:pt x="45163" y="289560"/>
                </a:lnTo>
                <a:lnTo>
                  <a:pt x="49618" y="295910"/>
                </a:lnTo>
                <a:lnTo>
                  <a:pt x="49466" y="295910"/>
                </a:lnTo>
                <a:lnTo>
                  <a:pt x="55130" y="302260"/>
                </a:lnTo>
                <a:lnTo>
                  <a:pt x="54978" y="302260"/>
                </a:lnTo>
                <a:lnTo>
                  <a:pt x="60934" y="308610"/>
                </a:lnTo>
                <a:lnTo>
                  <a:pt x="62021" y="308610"/>
                </a:lnTo>
                <a:lnTo>
                  <a:pt x="67030" y="313689"/>
                </a:lnTo>
                <a:lnTo>
                  <a:pt x="66852" y="313689"/>
                </a:lnTo>
                <a:lnTo>
                  <a:pt x="73393" y="320039"/>
                </a:lnTo>
                <a:lnTo>
                  <a:pt x="74574" y="320039"/>
                </a:lnTo>
                <a:lnTo>
                  <a:pt x="80010" y="325119"/>
                </a:lnTo>
                <a:lnTo>
                  <a:pt x="79832" y="325119"/>
                </a:lnTo>
                <a:lnTo>
                  <a:pt x="86880" y="328930"/>
                </a:lnTo>
                <a:lnTo>
                  <a:pt x="86702" y="328930"/>
                </a:lnTo>
                <a:lnTo>
                  <a:pt x="94005" y="334010"/>
                </a:lnTo>
                <a:lnTo>
                  <a:pt x="93802" y="334010"/>
                </a:lnTo>
                <a:lnTo>
                  <a:pt x="101346" y="337819"/>
                </a:lnTo>
                <a:lnTo>
                  <a:pt x="101142" y="337819"/>
                </a:lnTo>
                <a:lnTo>
                  <a:pt x="108902" y="341630"/>
                </a:lnTo>
                <a:lnTo>
                  <a:pt x="108686" y="341630"/>
                </a:lnTo>
                <a:lnTo>
                  <a:pt x="116662" y="345439"/>
                </a:lnTo>
                <a:lnTo>
                  <a:pt x="116446" y="345439"/>
                </a:lnTo>
                <a:lnTo>
                  <a:pt x="124625" y="349250"/>
                </a:lnTo>
                <a:lnTo>
                  <a:pt x="124409" y="349250"/>
                </a:lnTo>
                <a:lnTo>
                  <a:pt x="132765" y="351789"/>
                </a:lnTo>
                <a:lnTo>
                  <a:pt x="132537" y="351789"/>
                </a:lnTo>
                <a:lnTo>
                  <a:pt x="141084" y="354330"/>
                </a:lnTo>
                <a:lnTo>
                  <a:pt x="140855" y="354330"/>
                </a:lnTo>
                <a:lnTo>
                  <a:pt x="149555" y="355600"/>
                </a:lnTo>
                <a:lnTo>
                  <a:pt x="149326" y="355600"/>
                </a:lnTo>
                <a:lnTo>
                  <a:pt x="158191" y="356869"/>
                </a:lnTo>
                <a:lnTo>
                  <a:pt x="157949" y="356869"/>
                </a:lnTo>
                <a:lnTo>
                  <a:pt x="166966" y="358139"/>
                </a:lnTo>
                <a:lnTo>
                  <a:pt x="166725" y="358139"/>
                </a:lnTo>
                <a:lnTo>
                  <a:pt x="175869" y="359410"/>
                </a:lnTo>
                <a:lnTo>
                  <a:pt x="244005" y="359410"/>
                </a:lnTo>
                <a:lnTo>
                  <a:pt x="221996" y="365760"/>
                </a:lnTo>
                <a:lnTo>
                  <a:pt x="203657" y="368300"/>
                </a:lnTo>
                <a:close/>
              </a:path>
              <a:path w="369570" h="368300">
                <a:moveTo>
                  <a:pt x="296316" y="49530"/>
                </a:moveTo>
                <a:lnTo>
                  <a:pt x="289521" y="43180"/>
                </a:lnTo>
                <a:lnTo>
                  <a:pt x="289699" y="43180"/>
                </a:lnTo>
                <a:lnTo>
                  <a:pt x="282651" y="39369"/>
                </a:lnTo>
                <a:lnTo>
                  <a:pt x="282841" y="39369"/>
                </a:lnTo>
                <a:lnTo>
                  <a:pt x="275526" y="34289"/>
                </a:lnTo>
                <a:lnTo>
                  <a:pt x="275729" y="34289"/>
                </a:lnTo>
                <a:lnTo>
                  <a:pt x="268185" y="30480"/>
                </a:lnTo>
                <a:lnTo>
                  <a:pt x="268389" y="30480"/>
                </a:lnTo>
                <a:lnTo>
                  <a:pt x="260629" y="26669"/>
                </a:lnTo>
                <a:lnTo>
                  <a:pt x="260845" y="26669"/>
                </a:lnTo>
                <a:lnTo>
                  <a:pt x="252869" y="22860"/>
                </a:lnTo>
                <a:lnTo>
                  <a:pt x="253085" y="22860"/>
                </a:lnTo>
                <a:lnTo>
                  <a:pt x="244906" y="19050"/>
                </a:lnTo>
                <a:lnTo>
                  <a:pt x="245135" y="19050"/>
                </a:lnTo>
                <a:lnTo>
                  <a:pt x="236766" y="16510"/>
                </a:lnTo>
                <a:lnTo>
                  <a:pt x="236994" y="16510"/>
                </a:lnTo>
                <a:lnTo>
                  <a:pt x="228447" y="13969"/>
                </a:lnTo>
                <a:lnTo>
                  <a:pt x="228676" y="13969"/>
                </a:lnTo>
                <a:lnTo>
                  <a:pt x="219976" y="12700"/>
                </a:lnTo>
                <a:lnTo>
                  <a:pt x="220205" y="12700"/>
                </a:lnTo>
                <a:lnTo>
                  <a:pt x="211340" y="11430"/>
                </a:lnTo>
                <a:lnTo>
                  <a:pt x="211582" y="11430"/>
                </a:lnTo>
                <a:lnTo>
                  <a:pt x="202564" y="10160"/>
                </a:lnTo>
                <a:lnTo>
                  <a:pt x="202806" y="10160"/>
                </a:lnTo>
                <a:lnTo>
                  <a:pt x="193662" y="8889"/>
                </a:lnTo>
                <a:lnTo>
                  <a:pt x="244005" y="8889"/>
                </a:lnTo>
                <a:lnTo>
                  <a:pt x="280581" y="26669"/>
                </a:lnTo>
                <a:lnTo>
                  <a:pt x="288074" y="30480"/>
                </a:lnTo>
                <a:lnTo>
                  <a:pt x="295313" y="35560"/>
                </a:lnTo>
                <a:lnTo>
                  <a:pt x="302298" y="41910"/>
                </a:lnTo>
                <a:lnTo>
                  <a:pt x="309003" y="46989"/>
                </a:lnTo>
                <a:lnTo>
                  <a:pt x="310286" y="48260"/>
                </a:lnTo>
                <a:lnTo>
                  <a:pt x="296151" y="48260"/>
                </a:lnTo>
                <a:lnTo>
                  <a:pt x="296316" y="49530"/>
                </a:lnTo>
                <a:close/>
              </a:path>
              <a:path w="369570" h="368300">
                <a:moveTo>
                  <a:pt x="73215" y="49530"/>
                </a:moveTo>
                <a:lnTo>
                  <a:pt x="73393" y="48260"/>
                </a:lnTo>
                <a:lnTo>
                  <a:pt x="74574" y="48260"/>
                </a:lnTo>
                <a:lnTo>
                  <a:pt x="73215" y="49530"/>
                </a:lnTo>
                <a:close/>
              </a:path>
              <a:path w="369570" h="368300">
                <a:moveTo>
                  <a:pt x="325259" y="80010"/>
                </a:moveTo>
                <a:lnTo>
                  <a:pt x="319913" y="72389"/>
                </a:lnTo>
                <a:lnTo>
                  <a:pt x="320065" y="72389"/>
                </a:lnTo>
                <a:lnTo>
                  <a:pt x="314401" y="66039"/>
                </a:lnTo>
                <a:lnTo>
                  <a:pt x="314553" y="66039"/>
                </a:lnTo>
                <a:lnTo>
                  <a:pt x="308597" y="59689"/>
                </a:lnTo>
                <a:lnTo>
                  <a:pt x="308762" y="59689"/>
                </a:lnTo>
                <a:lnTo>
                  <a:pt x="302513" y="54610"/>
                </a:lnTo>
                <a:lnTo>
                  <a:pt x="302679" y="54610"/>
                </a:lnTo>
                <a:lnTo>
                  <a:pt x="296151" y="48260"/>
                </a:lnTo>
                <a:lnTo>
                  <a:pt x="310286" y="48260"/>
                </a:lnTo>
                <a:lnTo>
                  <a:pt x="315417" y="53339"/>
                </a:lnTo>
                <a:lnTo>
                  <a:pt x="321525" y="59689"/>
                </a:lnTo>
                <a:lnTo>
                  <a:pt x="327342" y="66039"/>
                </a:lnTo>
                <a:lnTo>
                  <a:pt x="332816" y="73660"/>
                </a:lnTo>
                <a:lnTo>
                  <a:pt x="336253" y="78739"/>
                </a:lnTo>
                <a:lnTo>
                  <a:pt x="325120" y="78739"/>
                </a:lnTo>
                <a:lnTo>
                  <a:pt x="325259" y="80010"/>
                </a:lnTo>
                <a:close/>
              </a:path>
              <a:path w="369570" h="368300">
                <a:moveTo>
                  <a:pt x="44272" y="80010"/>
                </a:moveTo>
                <a:lnTo>
                  <a:pt x="44411" y="78739"/>
                </a:lnTo>
                <a:lnTo>
                  <a:pt x="45163" y="78739"/>
                </a:lnTo>
                <a:lnTo>
                  <a:pt x="44272" y="80010"/>
                </a:lnTo>
                <a:close/>
              </a:path>
              <a:path w="369570" h="368300">
                <a:moveTo>
                  <a:pt x="334695" y="93980"/>
                </a:moveTo>
                <a:lnTo>
                  <a:pt x="330022" y="86360"/>
                </a:lnTo>
                <a:lnTo>
                  <a:pt x="330149" y="86360"/>
                </a:lnTo>
                <a:lnTo>
                  <a:pt x="325120" y="78739"/>
                </a:lnTo>
                <a:lnTo>
                  <a:pt x="336253" y="78739"/>
                </a:lnTo>
                <a:lnTo>
                  <a:pt x="337972" y="81280"/>
                </a:lnTo>
                <a:lnTo>
                  <a:pt x="342773" y="88900"/>
                </a:lnTo>
                <a:lnTo>
                  <a:pt x="345001" y="92710"/>
                </a:lnTo>
                <a:lnTo>
                  <a:pt x="334581" y="92710"/>
                </a:lnTo>
                <a:lnTo>
                  <a:pt x="334695" y="93980"/>
                </a:lnTo>
                <a:close/>
              </a:path>
              <a:path w="369570" h="368300">
                <a:moveTo>
                  <a:pt x="34836" y="93980"/>
                </a:moveTo>
                <a:lnTo>
                  <a:pt x="34950" y="92710"/>
                </a:lnTo>
                <a:lnTo>
                  <a:pt x="35617" y="92710"/>
                </a:lnTo>
                <a:lnTo>
                  <a:pt x="34836" y="93980"/>
                </a:lnTo>
                <a:close/>
              </a:path>
              <a:path w="369570" h="368300">
                <a:moveTo>
                  <a:pt x="349415" y="124460"/>
                </a:moveTo>
                <a:lnTo>
                  <a:pt x="346189" y="115569"/>
                </a:lnTo>
                <a:lnTo>
                  <a:pt x="342671" y="107950"/>
                </a:lnTo>
                <a:lnTo>
                  <a:pt x="338797" y="100330"/>
                </a:lnTo>
                <a:lnTo>
                  <a:pt x="334581" y="92710"/>
                </a:lnTo>
                <a:lnTo>
                  <a:pt x="345001" y="92710"/>
                </a:lnTo>
                <a:lnTo>
                  <a:pt x="359148" y="123189"/>
                </a:lnTo>
                <a:lnTo>
                  <a:pt x="349338" y="123189"/>
                </a:lnTo>
                <a:lnTo>
                  <a:pt x="349415" y="124460"/>
                </a:lnTo>
                <a:close/>
              </a:path>
              <a:path w="369570" h="368300">
                <a:moveTo>
                  <a:pt x="20116" y="124460"/>
                </a:moveTo>
                <a:lnTo>
                  <a:pt x="20205" y="123189"/>
                </a:lnTo>
                <a:lnTo>
                  <a:pt x="20577" y="123189"/>
                </a:lnTo>
                <a:lnTo>
                  <a:pt x="20116" y="124460"/>
                </a:lnTo>
                <a:close/>
              </a:path>
              <a:path w="369570" h="368300">
                <a:moveTo>
                  <a:pt x="354520" y="140969"/>
                </a:moveTo>
                <a:lnTo>
                  <a:pt x="352094" y="132080"/>
                </a:lnTo>
                <a:lnTo>
                  <a:pt x="349338" y="123189"/>
                </a:lnTo>
                <a:lnTo>
                  <a:pt x="359148" y="123189"/>
                </a:lnTo>
                <a:lnTo>
                  <a:pt x="361226" y="129539"/>
                </a:lnTo>
                <a:lnTo>
                  <a:pt x="363715" y="138430"/>
                </a:lnTo>
                <a:lnTo>
                  <a:pt x="364009" y="139700"/>
                </a:lnTo>
                <a:lnTo>
                  <a:pt x="354457" y="139700"/>
                </a:lnTo>
                <a:lnTo>
                  <a:pt x="354520" y="140969"/>
                </a:lnTo>
                <a:close/>
              </a:path>
              <a:path w="369570" h="368300">
                <a:moveTo>
                  <a:pt x="15011" y="140969"/>
                </a:moveTo>
                <a:lnTo>
                  <a:pt x="15074" y="139700"/>
                </a:lnTo>
                <a:lnTo>
                  <a:pt x="15357" y="139700"/>
                </a:lnTo>
                <a:lnTo>
                  <a:pt x="15011" y="140969"/>
                </a:lnTo>
                <a:close/>
              </a:path>
              <a:path w="369570" h="368300">
                <a:moveTo>
                  <a:pt x="364009" y="228600"/>
                </a:moveTo>
                <a:lnTo>
                  <a:pt x="354457" y="228600"/>
                </a:lnTo>
                <a:lnTo>
                  <a:pt x="356463" y="219710"/>
                </a:lnTo>
                <a:lnTo>
                  <a:pt x="358000" y="210819"/>
                </a:lnTo>
                <a:lnTo>
                  <a:pt x="359117" y="201930"/>
                </a:lnTo>
                <a:lnTo>
                  <a:pt x="359778" y="193039"/>
                </a:lnTo>
                <a:lnTo>
                  <a:pt x="360006" y="184150"/>
                </a:lnTo>
                <a:lnTo>
                  <a:pt x="359765" y="175260"/>
                </a:lnTo>
                <a:lnTo>
                  <a:pt x="359092" y="166369"/>
                </a:lnTo>
                <a:lnTo>
                  <a:pt x="357962" y="157480"/>
                </a:lnTo>
                <a:lnTo>
                  <a:pt x="356425" y="148589"/>
                </a:lnTo>
                <a:lnTo>
                  <a:pt x="354457" y="139700"/>
                </a:lnTo>
                <a:lnTo>
                  <a:pt x="364009" y="139700"/>
                </a:lnTo>
                <a:lnTo>
                  <a:pt x="369531" y="184150"/>
                </a:lnTo>
                <a:lnTo>
                  <a:pt x="369290" y="193039"/>
                </a:lnTo>
                <a:lnTo>
                  <a:pt x="368579" y="203200"/>
                </a:lnTo>
                <a:lnTo>
                  <a:pt x="367398" y="212089"/>
                </a:lnTo>
                <a:lnTo>
                  <a:pt x="365772" y="220980"/>
                </a:lnTo>
                <a:lnTo>
                  <a:pt x="364009" y="228600"/>
                </a:lnTo>
                <a:close/>
              </a:path>
              <a:path w="369570" h="368300">
                <a:moveTo>
                  <a:pt x="15357" y="228600"/>
                </a:moveTo>
                <a:lnTo>
                  <a:pt x="15074" y="228600"/>
                </a:lnTo>
                <a:lnTo>
                  <a:pt x="15011" y="227330"/>
                </a:lnTo>
                <a:lnTo>
                  <a:pt x="15357" y="228600"/>
                </a:lnTo>
                <a:close/>
              </a:path>
              <a:path w="369570" h="368300">
                <a:moveTo>
                  <a:pt x="359148" y="245110"/>
                </a:moveTo>
                <a:lnTo>
                  <a:pt x="349338" y="245110"/>
                </a:lnTo>
                <a:lnTo>
                  <a:pt x="352158" y="236219"/>
                </a:lnTo>
                <a:lnTo>
                  <a:pt x="354520" y="227330"/>
                </a:lnTo>
                <a:lnTo>
                  <a:pt x="354457" y="228600"/>
                </a:lnTo>
                <a:lnTo>
                  <a:pt x="364009" y="228600"/>
                </a:lnTo>
                <a:lnTo>
                  <a:pt x="363715" y="229869"/>
                </a:lnTo>
                <a:lnTo>
                  <a:pt x="361226" y="238760"/>
                </a:lnTo>
                <a:lnTo>
                  <a:pt x="359148" y="245110"/>
                </a:lnTo>
                <a:close/>
              </a:path>
              <a:path w="369570" h="368300">
                <a:moveTo>
                  <a:pt x="20577" y="245110"/>
                </a:moveTo>
                <a:lnTo>
                  <a:pt x="20205" y="245110"/>
                </a:lnTo>
                <a:lnTo>
                  <a:pt x="20116" y="243839"/>
                </a:lnTo>
                <a:lnTo>
                  <a:pt x="20577" y="245110"/>
                </a:lnTo>
                <a:close/>
              </a:path>
              <a:path w="369570" h="368300">
                <a:moveTo>
                  <a:pt x="345001" y="275589"/>
                </a:moveTo>
                <a:lnTo>
                  <a:pt x="334581" y="275589"/>
                </a:lnTo>
                <a:lnTo>
                  <a:pt x="338912" y="267969"/>
                </a:lnTo>
                <a:lnTo>
                  <a:pt x="342773" y="260350"/>
                </a:lnTo>
                <a:lnTo>
                  <a:pt x="346278" y="252730"/>
                </a:lnTo>
                <a:lnTo>
                  <a:pt x="349415" y="243839"/>
                </a:lnTo>
                <a:lnTo>
                  <a:pt x="349338" y="245110"/>
                </a:lnTo>
                <a:lnTo>
                  <a:pt x="359148" y="245110"/>
                </a:lnTo>
                <a:lnTo>
                  <a:pt x="358317" y="247650"/>
                </a:lnTo>
                <a:lnTo>
                  <a:pt x="355003" y="256539"/>
                </a:lnTo>
                <a:lnTo>
                  <a:pt x="351307" y="264160"/>
                </a:lnTo>
                <a:lnTo>
                  <a:pt x="347230" y="271780"/>
                </a:lnTo>
                <a:lnTo>
                  <a:pt x="345001" y="275589"/>
                </a:lnTo>
                <a:close/>
              </a:path>
              <a:path w="369570" h="368300">
                <a:moveTo>
                  <a:pt x="35617" y="275589"/>
                </a:moveTo>
                <a:lnTo>
                  <a:pt x="34950" y="275589"/>
                </a:lnTo>
                <a:lnTo>
                  <a:pt x="34836" y="274319"/>
                </a:lnTo>
                <a:lnTo>
                  <a:pt x="35617" y="275589"/>
                </a:lnTo>
                <a:close/>
              </a:path>
              <a:path w="369570" h="368300">
                <a:moveTo>
                  <a:pt x="336253" y="289560"/>
                </a:moveTo>
                <a:lnTo>
                  <a:pt x="325120" y="289560"/>
                </a:lnTo>
                <a:lnTo>
                  <a:pt x="330149" y="281939"/>
                </a:lnTo>
                <a:lnTo>
                  <a:pt x="330022" y="281939"/>
                </a:lnTo>
                <a:lnTo>
                  <a:pt x="334695" y="274319"/>
                </a:lnTo>
                <a:lnTo>
                  <a:pt x="334581" y="275589"/>
                </a:lnTo>
                <a:lnTo>
                  <a:pt x="345001" y="275589"/>
                </a:lnTo>
                <a:lnTo>
                  <a:pt x="342773" y="279400"/>
                </a:lnTo>
                <a:lnTo>
                  <a:pt x="337972" y="287019"/>
                </a:lnTo>
                <a:lnTo>
                  <a:pt x="336253" y="289560"/>
                </a:lnTo>
                <a:close/>
              </a:path>
              <a:path w="369570" h="368300">
                <a:moveTo>
                  <a:pt x="45163" y="289560"/>
                </a:moveTo>
                <a:lnTo>
                  <a:pt x="44411" y="289560"/>
                </a:lnTo>
                <a:lnTo>
                  <a:pt x="44272" y="288289"/>
                </a:lnTo>
                <a:lnTo>
                  <a:pt x="45163" y="289560"/>
                </a:lnTo>
                <a:close/>
              </a:path>
              <a:path w="369570" h="368300">
                <a:moveTo>
                  <a:pt x="321525" y="308610"/>
                </a:moveTo>
                <a:lnTo>
                  <a:pt x="308597" y="308610"/>
                </a:lnTo>
                <a:lnTo>
                  <a:pt x="314553" y="302260"/>
                </a:lnTo>
                <a:lnTo>
                  <a:pt x="314401" y="302260"/>
                </a:lnTo>
                <a:lnTo>
                  <a:pt x="320065" y="295910"/>
                </a:lnTo>
                <a:lnTo>
                  <a:pt x="319913" y="295910"/>
                </a:lnTo>
                <a:lnTo>
                  <a:pt x="325259" y="288289"/>
                </a:lnTo>
                <a:lnTo>
                  <a:pt x="325120" y="289560"/>
                </a:lnTo>
                <a:lnTo>
                  <a:pt x="336253" y="289560"/>
                </a:lnTo>
                <a:lnTo>
                  <a:pt x="332816" y="294639"/>
                </a:lnTo>
                <a:lnTo>
                  <a:pt x="327342" y="302260"/>
                </a:lnTo>
                <a:lnTo>
                  <a:pt x="321525" y="308610"/>
                </a:lnTo>
                <a:close/>
              </a:path>
              <a:path w="369570" h="368300">
                <a:moveTo>
                  <a:pt x="62021" y="308610"/>
                </a:moveTo>
                <a:lnTo>
                  <a:pt x="60934" y="308610"/>
                </a:lnTo>
                <a:lnTo>
                  <a:pt x="60769" y="307339"/>
                </a:lnTo>
                <a:lnTo>
                  <a:pt x="62021" y="308610"/>
                </a:lnTo>
                <a:close/>
              </a:path>
              <a:path w="369570" h="368300">
                <a:moveTo>
                  <a:pt x="310286" y="320039"/>
                </a:moveTo>
                <a:lnTo>
                  <a:pt x="296151" y="320039"/>
                </a:lnTo>
                <a:lnTo>
                  <a:pt x="302679" y="313689"/>
                </a:lnTo>
                <a:lnTo>
                  <a:pt x="302513" y="313689"/>
                </a:lnTo>
                <a:lnTo>
                  <a:pt x="308762" y="307339"/>
                </a:lnTo>
                <a:lnTo>
                  <a:pt x="308597" y="308610"/>
                </a:lnTo>
                <a:lnTo>
                  <a:pt x="321525" y="308610"/>
                </a:lnTo>
                <a:lnTo>
                  <a:pt x="315417" y="314960"/>
                </a:lnTo>
                <a:lnTo>
                  <a:pt x="310286" y="320039"/>
                </a:lnTo>
                <a:close/>
              </a:path>
              <a:path w="369570" h="368300">
                <a:moveTo>
                  <a:pt x="74574" y="320039"/>
                </a:moveTo>
                <a:lnTo>
                  <a:pt x="73393" y="320039"/>
                </a:lnTo>
                <a:lnTo>
                  <a:pt x="73215" y="318769"/>
                </a:lnTo>
                <a:lnTo>
                  <a:pt x="74574" y="320039"/>
                </a:lnTo>
                <a:close/>
              </a:path>
              <a:path w="369570" h="368300">
                <a:moveTo>
                  <a:pt x="244005" y="359410"/>
                </a:moveTo>
                <a:lnTo>
                  <a:pt x="193662" y="359410"/>
                </a:lnTo>
                <a:lnTo>
                  <a:pt x="202806" y="358139"/>
                </a:lnTo>
                <a:lnTo>
                  <a:pt x="202564" y="358139"/>
                </a:lnTo>
                <a:lnTo>
                  <a:pt x="211582" y="356869"/>
                </a:lnTo>
                <a:lnTo>
                  <a:pt x="211340" y="356869"/>
                </a:lnTo>
                <a:lnTo>
                  <a:pt x="220205" y="355600"/>
                </a:lnTo>
                <a:lnTo>
                  <a:pt x="219976" y="355600"/>
                </a:lnTo>
                <a:lnTo>
                  <a:pt x="228676" y="354330"/>
                </a:lnTo>
                <a:lnTo>
                  <a:pt x="228447" y="354330"/>
                </a:lnTo>
                <a:lnTo>
                  <a:pt x="236994" y="351789"/>
                </a:lnTo>
                <a:lnTo>
                  <a:pt x="236766" y="351789"/>
                </a:lnTo>
                <a:lnTo>
                  <a:pt x="245135" y="349250"/>
                </a:lnTo>
                <a:lnTo>
                  <a:pt x="244906" y="349250"/>
                </a:lnTo>
                <a:lnTo>
                  <a:pt x="253085" y="345439"/>
                </a:lnTo>
                <a:lnTo>
                  <a:pt x="252869" y="345439"/>
                </a:lnTo>
                <a:lnTo>
                  <a:pt x="260845" y="341630"/>
                </a:lnTo>
                <a:lnTo>
                  <a:pt x="260629" y="341630"/>
                </a:lnTo>
                <a:lnTo>
                  <a:pt x="268389" y="337819"/>
                </a:lnTo>
                <a:lnTo>
                  <a:pt x="268185" y="337819"/>
                </a:lnTo>
                <a:lnTo>
                  <a:pt x="275729" y="334010"/>
                </a:lnTo>
                <a:lnTo>
                  <a:pt x="275526" y="334010"/>
                </a:lnTo>
                <a:lnTo>
                  <a:pt x="282841" y="328930"/>
                </a:lnTo>
                <a:lnTo>
                  <a:pt x="282651" y="328930"/>
                </a:lnTo>
                <a:lnTo>
                  <a:pt x="289699" y="325119"/>
                </a:lnTo>
                <a:lnTo>
                  <a:pt x="289521" y="325119"/>
                </a:lnTo>
                <a:lnTo>
                  <a:pt x="296316" y="318769"/>
                </a:lnTo>
                <a:lnTo>
                  <a:pt x="296151" y="320039"/>
                </a:lnTo>
                <a:lnTo>
                  <a:pt x="310286" y="320039"/>
                </a:lnTo>
                <a:lnTo>
                  <a:pt x="309003" y="321310"/>
                </a:lnTo>
                <a:lnTo>
                  <a:pt x="302298" y="326389"/>
                </a:lnTo>
                <a:lnTo>
                  <a:pt x="295313" y="332739"/>
                </a:lnTo>
                <a:lnTo>
                  <a:pt x="288074" y="337819"/>
                </a:lnTo>
                <a:lnTo>
                  <a:pt x="280581" y="341630"/>
                </a:lnTo>
                <a:lnTo>
                  <a:pt x="272834" y="346710"/>
                </a:lnTo>
                <a:lnTo>
                  <a:pt x="264871" y="350519"/>
                </a:lnTo>
                <a:lnTo>
                  <a:pt x="256692" y="354330"/>
                </a:lnTo>
                <a:lnTo>
                  <a:pt x="248297" y="358139"/>
                </a:lnTo>
                <a:lnTo>
                  <a:pt x="244005" y="359410"/>
                </a:lnTo>
                <a:close/>
              </a:path>
            </a:pathLst>
          </a:custGeom>
          <a:solidFill>
            <a:srgbClr val="FFFFFF"/>
          </a:solidFill>
        </p:spPr>
        <p:txBody>
          <a:bodyPr wrap="square" lIns="0" tIns="0" rIns="0" bIns="0" rtlCol="0"/>
          <a:lstStyle/>
          <a:p/>
        </p:txBody>
      </p:sp>
      <p:sp>
        <p:nvSpPr>
          <p:cNvPr id="16" name="object 14"/>
          <p:cNvSpPr txBox="1"/>
          <p:nvPr/>
        </p:nvSpPr>
        <p:spPr>
          <a:xfrm>
            <a:off x="4765344" y="1474927"/>
            <a:ext cx="124841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panose="020F0502020204030204"/>
                <a:cs typeface="Calibri" panose="020F0502020204030204"/>
              </a:rPr>
              <a:t>2020-2021</a:t>
            </a:r>
            <a:r>
              <a:rPr sz="1800" dirty="0">
                <a:latin typeface="宋体" panose="02010600030101010101" pitchFamily="2" charset="-122"/>
                <a:cs typeface="宋体" panose="02010600030101010101" pitchFamily="2" charset="-122"/>
              </a:rPr>
              <a:t>年</a:t>
            </a:r>
            <a:endParaRPr sz="1800">
              <a:latin typeface="宋体" panose="02010600030101010101" pitchFamily="2" charset="-122"/>
              <a:cs typeface="宋体" panose="02010600030101010101" pitchFamily="2" charset="-122"/>
            </a:endParaRPr>
          </a:p>
        </p:txBody>
      </p:sp>
      <p:sp>
        <p:nvSpPr>
          <p:cNvPr id="17" name="object 15"/>
          <p:cNvSpPr/>
          <p:nvPr/>
        </p:nvSpPr>
        <p:spPr>
          <a:xfrm>
            <a:off x="5051862" y="2139924"/>
            <a:ext cx="0" cy="785495"/>
          </a:xfrm>
          <a:custGeom>
            <a:avLst/>
            <a:gdLst/>
            <a:ahLst/>
            <a:cxnLst/>
            <a:rect l="l" t="t" r="r" b="b"/>
            <a:pathLst>
              <a:path h="785494">
                <a:moveTo>
                  <a:pt x="0" y="0"/>
                </a:moveTo>
                <a:lnTo>
                  <a:pt x="0" y="785025"/>
                </a:lnTo>
              </a:path>
            </a:pathLst>
          </a:custGeom>
          <a:ln w="19062">
            <a:solidFill>
              <a:srgbClr val="BEBEBE"/>
            </a:solidFill>
          </a:ln>
        </p:spPr>
        <p:txBody>
          <a:bodyPr wrap="square" lIns="0" tIns="0" rIns="0" bIns="0" rtlCol="0"/>
          <a:lstStyle/>
          <a:p/>
        </p:txBody>
      </p:sp>
      <p:sp>
        <p:nvSpPr>
          <p:cNvPr id="18" name="object 16"/>
          <p:cNvSpPr/>
          <p:nvPr/>
        </p:nvSpPr>
        <p:spPr>
          <a:xfrm>
            <a:off x="9054083" y="1779930"/>
            <a:ext cx="360045" cy="360045"/>
          </a:xfrm>
          <a:custGeom>
            <a:avLst/>
            <a:gdLst/>
            <a:ahLst/>
            <a:cxnLst/>
            <a:rect l="l" t="t" r="r" b="b"/>
            <a:pathLst>
              <a:path w="360045" h="360044">
                <a:moveTo>
                  <a:pt x="179463" y="359994"/>
                </a:moveTo>
                <a:lnTo>
                  <a:pt x="131613" y="353564"/>
                </a:lnTo>
                <a:lnTo>
                  <a:pt x="88632" y="335418"/>
                </a:lnTo>
                <a:lnTo>
                  <a:pt x="52250" y="307268"/>
                </a:lnTo>
                <a:lnTo>
                  <a:pt x="24198" y="270828"/>
                </a:lnTo>
                <a:lnTo>
                  <a:pt x="6204" y="227812"/>
                </a:lnTo>
                <a:lnTo>
                  <a:pt x="0" y="179933"/>
                </a:lnTo>
                <a:lnTo>
                  <a:pt x="6204" y="132107"/>
                </a:lnTo>
                <a:lnTo>
                  <a:pt x="24198" y="89127"/>
                </a:lnTo>
                <a:lnTo>
                  <a:pt x="52250" y="52709"/>
                </a:lnTo>
                <a:lnTo>
                  <a:pt x="88632" y="24571"/>
                </a:lnTo>
                <a:lnTo>
                  <a:pt x="131613" y="6428"/>
                </a:lnTo>
                <a:lnTo>
                  <a:pt x="179463" y="0"/>
                </a:lnTo>
                <a:lnTo>
                  <a:pt x="227316" y="6429"/>
                </a:lnTo>
                <a:lnTo>
                  <a:pt x="270314" y="24573"/>
                </a:lnTo>
                <a:lnTo>
                  <a:pt x="306743" y="52717"/>
                </a:lnTo>
                <a:lnTo>
                  <a:pt x="334887" y="89146"/>
                </a:lnTo>
                <a:lnTo>
                  <a:pt x="353031" y="132144"/>
                </a:lnTo>
                <a:lnTo>
                  <a:pt x="359460" y="179997"/>
                </a:lnTo>
                <a:lnTo>
                  <a:pt x="353031" y="227849"/>
                </a:lnTo>
                <a:lnTo>
                  <a:pt x="334887" y="270847"/>
                </a:lnTo>
                <a:lnTo>
                  <a:pt x="306743" y="307276"/>
                </a:lnTo>
                <a:lnTo>
                  <a:pt x="270314" y="335420"/>
                </a:lnTo>
                <a:lnTo>
                  <a:pt x="227316" y="353564"/>
                </a:lnTo>
                <a:lnTo>
                  <a:pt x="179463" y="359994"/>
                </a:lnTo>
                <a:close/>
              </a:path>
            </a:pathLst>
          </a:custGeom>
          <a:solidFill>
            <a:srgbClr val="BEBEBE"/>
          </a:solidFill>
        </p:spPr>
        <p:txBody>
          <a:bodyPr wrap="square" lIns="0" tIns="0" rIns="0" bIns="0" rtlCol="0"/>
          <a:lstStyle/>
          <a:p/>
        </p:txBody>
      </p:sp>
      <p:sp>
        <p:nvSpPr>
          <p:cNvPr id="19" name="object 17"/>
          <p:cNvSpPr/>
          <p:nvPr/>
        </p:nvSpPr>
        <p:spPr>
          <a:xfrm>
            <a:off x="9048787" y="1775167"/>
            <a:ext cx="369570" cy="368300"/>
          </a:xfrm>
          <a:custGeom>
            <a:avLst/>
            <a:gdLst/>
            <a:ahLst/>
            <a:cxnLst/>
            <a:rect l="l" t="t" r="r" b="b"/>
            <a:pathLst>
              <a:path w="369570" h="368300">
                <a:moveTo>
                  <a:pt x="203644" y="368300"/>
                </a:moveTo>
                <a:lnTo>
                  <a:pt x="165874" y="368300"/>
                </a:lnTo>
                <a:lnTo>
                  <a:pt x="147523" y="365760"/>
                </a:lnTo>
                <a:lnTo>
                  <a:pt x="104660" y="350519"/>
                </a:lnTo>
                <a:lnTo>
                  <a:pt x="88950" y="341630"/>
                </a:lnTo>
                <a:lnTo>
                  <a:pt x="81457" y="337819"/>
                </a:lnTo>
                <a:lnTo>
                  <a:pt x="74206" y="332739"/>
                </a:lnTo>
                <a:lnTo>
                  <a:pt x="67233" y="326389"/>
                </a:lnTo>
                <a:lnTo>
                  <a:pt x="60528" y="321310"/>
                </a:lnTo>
                <a:lnTo>
                  <a:pt x="31559" y="287019"/>
                </a:lnTo>
                <a:lnTo>
                  <a:pt x="11214" y="247650"/>
                </a:lnTo>
                <a:lnTo>
                  <a:pt x="952" y="203200"/>
                </a:lnTo>
                <a:lnTo>
                  <a:pt x="0" y="184150"/>
                </a:lnTo>
                <a:lnTo>
                  <a:pt x="241" y="175260"/>
                </a:lnTo>
                <a:lnTo>
                  <a:pt x="8305" y="129539"/>
                </a:lnTo>
                <a:lnTo>
                  <a:pt x="26746" y="88900"/>
                </a:lnTo>
                <a:lnTo>
                  <a:pt x="54114" y="53339"/>
                </a:lnTo>
                <a:lnTo>
                  <a:pt x="67233" y="41910"/>
                </a:lnTo>
                <a:lnTo>
                  <a:pt x="74206" y="35560"/>
                </a:lnTo>
                <a:lnTo>
                  <a:pt x="81457" y="30480"/>
                </a:lnTo>
                <a:lnTo>
                  <a:pt x="88950" y="26669"/>
                </a:lnTo>
                <a:lnTo>
                  <a:pt x="96685" y="21589"/>
                </a:lnTo>
                <a:lnTo>
                  <a:pt x="147523" y="2539"/>
                </a:lnTo>
                <a:lnTo>
                  <a:pt x="165874" y="0"/>
                </a:lnTo>
                <a:lnTo>
                  <a:pt x="203644" y="0"/>
                </a:lnTo>
                <a:lnTo>
                  <a:pt x="221995" y="2539"/>
                </a:lnTo>
                <a:lnTo>
                  <a:pt x="243992" y="8889"/>
                </a:lnTo>
                <a:lnTo>
                  <a:pt x="175856" y="8889"/>
                </a:lnTo>
                <a:lnTo>
                  <a:pt x="166712" y="10160"/>
                </a:lnTo>
                <a:lnTo>
                  <a:pt x="166954" y="10160"/>
                </a:lnTo>
                <a:lnTo>
                  <a:pt x="157949" y="11430"/>
                </a:lnTo>
                <a:lnTo>
                  <a:pt x="158178" y="11430"/>
                </a:lnTo>
                <a:lnTo>
                  <a:pt x="149326" y="12700"/>
                </a:lnTo>
                <a:lnTo>
                  <a:pt x="149555" y="12700"/>
                </a:lnTo>
                <a:lnTo>
                  <a:pt x="140842" y="13969"/>
                </a:lnTo>
                <a:lnTo>
                  <a:pt x="141071" y="13969"/>
                </a:lnTo>
                <a:lnTo>
                  <a:pt x="132537" y="16510"/>
                </a:lnTo>
                <a:lnTo>
                  <a:pt x="132765" y="16510"/>
                </a:lnTo>
                <a:lnTo>
                  <a:pt x="124396" y="19050"/>
                </a:lnTo>
                <a:lnTo>
                  <a:pt x="124612" y="19050"/>
                </a:lnTo>
                <a:lnTo>
                  <a:pt x="116446" y="22860"/>
                </a:lnTo>
                <a:lnTo>
                  <a:pt x="116662" y="22860"/>
                </a:lnTo>
                <a:lnTo>
                  <a:pt x="108686" y="26669"/>
                </a:lnTo>
                <a:lnTo>
                  <a:pt x="108889" y="26669"/>
                </a:lnTo>
                <a:lnTo>
                  <a:pt x="101130" y="30480"/>
                </a:lnTo>
                <a:lnTo>
                  <a:pt x="101333" y="30480"/>
                </a:lnTo>
                <a:lnTo>
                  <a:pt x="93802" y="34289"/>
                </a:lnTo>
                <a:lnTo>
                  <a:pt x="93992" y="34289"/>
                </a:lnTo>
                <a:lnTo>
                  <a:pt x="86690" y="39369"/>
                </a:lnTo>
                <a:lnTo>
                  <a:pt x="86880" y="39369"/>
                </a:lnTo>
                <a:lnTo>
                  <a:pt x="79819" y="43180"/>
                </a:lnTo>
                <a:lnTo>
                  <a:pt x="80009" y="43180"/>
                </a:lnTo>
                <a:lnTo>
                  <a:pt x="74564" y="48260"/>
                </a:lnTo>
                <a:lnTo>
                  <a:pt x="73380" y="48260"/>
                </a:lnTo>
                <a:lnTo>
                  <a:pt x="66852" y="54610"/>
                </a:lnTo>
                <a:lnTo>
                  <a:pt x="67017" y="54610"/>
                </a:lnTo>
                <a:lnTo>
                  <a:pt x="60769" y="59689"/>
                </a:lnTo>
                <a:lnTo>
                  <a:pt x="60921" y="59689"/>
                </a:lnTo>
                <a:lnTo>
                  <a:pt x="54965" y="66039"/>
                </a:lnTo>
                <a:lnTo>
                  <a:pt x="55117" y="66039"/>
                </a:lnTo>
                <a:lnTo>
                  <a:pt x="49466" y="72389"/>
                </a:lnTo>
                <a:lnTo>
                  <a:pt x="49606" y="72389"/>
                </a:lnTo>
                <a:lnTo>
                  <a:pt x="45150" y="78739"/>
                </a:lnTo>
                <a:lnTo>
                  <a:pt x="44399" y="78739"/>
                </a:lnTo>
                <a:lnTo>
                  <a:pt x="39382" y="86360"/>
                </a:lnTo>
                <a:lnTo>
                  <a:pt x="35604" y="92710"/>
                </a:lnTo>
                <a:lnTo>
                  <a:pt x="34950" y="92710"/>
                </a:lnTo>
                <a:lnTo>
                  <a:pt x="30619" y="100330"/>
                </a:lnTo>
                <a:lnTo>
                  <a:pt x="26746" y="107950"/>
                </a:lnTo>
                <a:lnTo>
                  <a:pt x="23240" y="115569"/>
                </a:lnTo>
                <a:lnTo>
                  <a:pt x="20575" y="123189"/>
                </a:lnTo>
                <a:lnTo>
                  <a:pt x="20192" y="123189"/>
                </a:lnTo>
                <a:lnTo>
                  <a:pt x="17360" y="132080"/>
                </a:lnTo>
                <a:lnTo>
                  <a:pt x="15357" y="139700"/>
                </a:lnTo>
                <a:lnTo>
                  <a:pt x="15062" y="139700"/>
                </a:lnTo>
                <a:lnTo>
                  <a:pt x="13055" y="148589"/>
                </a:lnTo>
                <a:lnTo>
                  <a:pt x="11518" y="157480"/>
                </a:lnTo>
                <a:lnTo>
                  <a:pt x="10413" y="166369"/>
                </a:lnTo>
                <a:lnTo>
                  <a:pt x="9740" y="175260"/>
                </a:lnTo>
                <a:lnTo>
                  <a:pt x="9525" y="184150"/>
                </a:lnTo>
                <a:lnTo>
                  <a:pt x="9753" y="193039"/>
                </a:lnTo>
                <a:lnTo>
                  <a:pt x="10439" y="201930"/>
                </a:lnTo>
                <a:lnTo>
                  <a:pt x="11556" y="210819"/>
                </a:lnTo>
                <a:lnTo>
                  <a:pt x="13106" y="219710"/>
                </a:lnTo>
                <a:lnTo>
                  <a:pt x="15062" y="228600"/>
                </a:lnTo>
                <a:lnTo>
                  <a:pt x="15357" y="228600"/>
                </a:lnTo>
                <a:lnTo>
                  <a:pt x="17437" y="236219"/>
                </a:lnTo>
                <a:lnTo>
                  <a:pt x="20192" y="245110"/>
                </a:lnTo>
                <a:lnTo>
                  <a:pt x="20575" y="245110"/>
                </a:lnTo>
                <a:lnTo>
                  <a:pt x="23329" y="252730"/>
                </a:lnTo>
                <a:lnTo>
                  <a:pt x="26847" y="260350"/>
                </a:lnTo>
                <a:lnTo>
                  <a:pt x="30721" y="267969"/>
                </a:lnTo>
                <a:lnTo>
                  <a:pt x="34950" y="275589"/>
                </a:lnTo>
                <a:lnTo>
                  <a:pt x="35604" y="275589"/>
                </a:lnTo>
                <a:lnTo>
                  <a:pt x="39509" y="281939"/>
                </a:lnTo>
                <a:lnTo>
                  <a:pt x="44399" y="289560"/>
                </a:lnTo>
                <a:lnTo>
                  <a:pt x="45150" y="289560"/>
                </a:lnTo>
                <a:lnTo>
                  <a:pt x="49606" y="295910"/>
                </a:lnTo>
                <a:lnTo>
                  <a:pt x="49466" y="295910"/>
                </a:lnTo>
                <a:lnTo>
                  <a:pt x="55117" y="302260"/>
                </a:lnTo>
                <a:lnTo>
                  <a:pt x="54965" y="302260"/>
                </a:lnTo>
                <a:lnTo>
                  <a:pt x="60921" y="308610"/>
                </a:lnTo>
                <a:lnTo>
                  <a:pt x="62019" y="308610"/>
                </a:lnTo>
                <a:lnTo>
                  <a:pt x="67017" y="313689"/>
                </a:lnTo>
                <a:lnTo>
                  <a:pt x="66852" y="313689"/>
                </a:lnTo>
                <a:lnTo>
                  <a:pt x="73380" y="320039"/>
                </a:lnTo>
                <a:lnTo>
                  <a:pt x="74564" y="320039"/>
                </a:lnTo>
                <a:lnTo>
                  <a:pt x="80009" y="325119"/>
                </a:lnTo>
                <a:lnTo>
                  <a:pt x="79819" y="325119"/>
                </a:lnTo>
                <a:lnTo>
                  <a:pt x="86880" y="328930"/>
                </a:lnTo>
                <a:lnTo>
                  <a:pt x="86690" y="328930"/>
                </a:lnTo>
                <a:lnTo>
                  <a:pt x="93992" y="334010"/>
                </a:lnTo>
                <a:lnTo>
                  <a:pt x="93802" y="334010"/>
                </a:lnTo>
                <a:lnTo>
                  <a:pt x="101333" y="337819"/>
                </a:lnTo>
                <a:lnTo>
                  <a:pt x="101130" y="337819"/>
                </a:lnTo>
                <a:lnTo>
                  <a:pt x="108889" y="341630"/>
                </a:lnTo>
                <a:lnTo>
                  <a:pt x="108686" y="341630"/>
                </a:lnTo>
                <a:lnTo>
                  <a:pt x="116662" y="345439"/>
                </a:lnTo>
                <a:lnTo>
                  <a:pt x="116446" y="345439"/>
                </a:lnTo>
                <a:lnTo>
                  <a:pt x="124612" y="349250"/>
                </a:lnTo>
                <a:lnTo>
                  <a:pt x="124396" y="349250"/>
                </a:lnTo>
                <a:lnTo>
                  <a:pt x="132765" y="351789"/>
                </a:lnTo>
                <a:lnTo>
                  <a:pt x="132537" y="351789"/>
                </a:lnTo>
                <a:lnTo>
                  <a:pt x="141071" y="354330"/>
                </a:lnTo>
                <a:lnTo>
                  <a:pt x="140842" y="354330"/>
                </a:lnTo>
                <a:lnTo>
                  <a:pt x="149555" y="355600"/>
                </a:lnTo>
                <a:lnTo>
                  <a:pt x="149326" y="355600"/>
                </a:lnTo>
                <a:lnTo>
                  <a:pt x="158178" y="356869"/>
                </a:lnTo>
                <a:lnTo>
                  <a:pt x="157949" y="356869"/>
                </a:lnTo>
                <a:lnTo>
                  <a:pt x="166954" y="358139"/>
                </a:lnTo>
                <a:lnTo>
                  <a:pt x="166712" y="358139"/>
                </a:lnTo>
                <a:lnTo>
                  <a:pt x="175856" y="359410"/>
                </a:lnTo>
                <a:lnTo>
                  <a:pt x="243992" y="359410"/>
                </a:lnTo>
                <a:lnTo>
                  <a:pt x="221995" y="365760"/>
                </a:lnTo>
                <a:lnTo>
                  <a:pt x="203644" y="368300"/>
                </a:lnTo>
                <a:close/>
              </a:path>
              <a:path w="369570" h="368300">
                <a:moveTo>
                  <a:pt x="296316" y="49530"/>
                </a:moveTo>
                <a:lnTo>
                  <a:pt x="289509" y="43180"/>
                </a:lnTo>
                <a:lnTo>
                  <a:pt x="289699" y="43180"/>
                </a:lnTo>
                <a:lnTo>
                  <a:pt x="282638" y="39369"/>
                </a:lnTo>
                <a:lnTo>
                  <a:pt x="282828" y="39369"/>
                </a:lnTo>
                <a:lnTo>
                  <a:pt x="275526" y="34289"/>
                </a:lnTo>
                <a:lnTo>
                  <a:pt x="275716" y="34289"/>
                </a:lnTo>
                <a:lnTo>
                  <a:pt x="268185" y="30480"/>
                </a:lnTo>
                <a:lnTo>
                  <a:pt x="268389" y="30480"/>
                </a:lnTo>
                <a:lnTo>
                  <a:pt x="260629" y="26669"/>
                </a:lnTo>
                <a:lnTo>
                  <a:pt x="260832" y="26669"/>
                </a:lnTo>
                <a:lnTo>
                  <a:pt x="252856" y="22860"/>
                </a:lnTo>
                <a:lnTo>
                  <a:pt x="253072" y="22860"/>
                </a:lnTo>
                <a:lnTo>
                  <a:pt x="244906" y="19050"/>
                </a:lnTo>
                <a:lnTo>
                  <a:pt x="245122" y="19050"/>
                </a:lnTo>
                <a:lnTo>
                  <a:pt x="236766" y="16510"/>
                </a:lnTo>
                <a:lnTo>
                  <a:pt x="236981" y="16510"/>
                </a:lnTo>
                <a:lnTo>
                  <a:pt x="228447" y="13969"/>
                </a:lnTo>
                <a:lnTo>
                  <a:pt x="228676" y="13969"/>
                </a:lnTo>
                <a:lnTo>
                  <a:pt x="219963" y="12700"/>
                </a:lnTo>
                <a:lnTo>
                  <a:pt x="220192" y="12700"/>
                </a:lnTo>
                <a:lnTo>
                  <a:pt x="211340" y="11430"/>
                </a:lnTo>
                <a:lnTo>
                  <a:pt x="211569" y="11430"/>
                </a:lnTo>
                <a:lnTo>
                  <a:pt x="202564" y="10160"/>
                </a:lnTo>
                <a:lnTo>
                  <a:pt x="202806" y="10160"/>
                </a:lnTo>
                <a:lnTo>
                  <a:pt x="193662" y="8889"/>
                </a:lnTo>
                <a:lnTo>
                  <a:pt x="243992" y="8889"/>
                </a:lnTo>
                <a:lnTo>
                  <a:pt x="280568" y="26669"/>
                </a:lnTo>
                <a:lnTo>
                  <a:pt x="288061" y="30480"/>
                </a:lnTo>
                <a:lnTo>
                  <a:pt x="295313" y="35560"/>
                </a:lnTo>
                <a:lnTo>
                  <a:pt x="302285" y="41910"/>
                </a:lnTo>
                <a:lnTo>
                  <a:pt x="308990" y="46989"/>
                </a:lnTo>
                <a:lnTo>
                  <a:pt x="310273" y="48260"/>
                </a:lnTo>
                <a:lnTo>
                  <a:pt x="296138" y="48260"/>
                </a:lnTo>
                <a:lnTo>
                  <a:pt x="296316" y="49530"/>
                </a:lnTo>
                <a:close/>
              </a:path>
              <a:path w="369570" h="368300">
                <a:moveTo>
                  <a:pt x="73202" y="49530"/>
                </a:moveTo>
                <a:lnTo>
                  <a:pt x="73380" y="48260"/>
                </a:lnTo>
                <a:lnTo>
                  <a:pt x="74564" y="48260"/>
                </a:lnTo>
                <a:lnTo>
                  <a:pt x="73202" y="49530"/>
                </a:lnTo>
                <a:close/>
              </a:path>
              <a:path w="369570" h="368300">
                <a:moveTo>
                  <a:pt x="325259" y="80010"/>
                </a:moveTo>
                <a:lnTo>
                  <a:pt x="319912" y="72389"/>
                </a:lnTo>
                <a:lnTo>
                  <a:pt x="320052" y="72389"/>
                </a:lnTo>
                <a:lnTo>
                  <a:pt x="314401" y="66039"/>
                </a:lnTo>
                <a:lnTo>
                  <a:pt x="314553" y="66039"/>
                </a:lnTo>
                <a:lnTo>
                  <a:pt x="308597" y="59689"/>
                </a:lnTo>
                <a:lnTo>
                  <a:pt x="308749" y="59689"/>
                </a:lnTo>
                <a:lnTo>
                  <a:pt x="302501" y="54610"/>
                </a:lnTo>
                <a:lnTo>
                  <a:pt x="302666" y="54610"/>
                </a:lnTo>
                <a:lnTo>
                  <a:pt x="296138" y="48260"/>
                </a:lnTo>
                <a:lnTo>
                  <a:pt x="310273" y="48260"/>
                </a:lnTo>
                <a:lnTo>
                  <a:pt x="315404" y="53339"/>
                </a:lnTo>
                <a:lnTo>
                  <a:pt x="321525" y="59689"/>
                </a:lnTo>
                <a:lnTo>
                  <a:pt x="327329" y="66039"/>
                </a:lnTo>
                <a:lnTo>
                  <a:pt x="332816" y="73660"/>
                </a:lnTo>
                <a:lnTo>
                  <a:pt x="336253" y="78739"/>
                </a:lnTo>
                <a:lnTo>
                  <a:pt x="325119" y="78739"/>
                </a:lnTo>
                <a:lnTo>
                  <a:pt x="325259" y="80010"/>
                </a:lnTo>
                <a:close/>
              </a:path>
              <a:path w="369570" h="368300">
                <a:moveTo>
                  <a:pt x="44259" y="80010"/>
                </a:moveTo>
                <a:lnTo>
                  <a:pt x="44399" y="78739"/>
                </a:lnTo>
                <a:lnTo>
                  <a:pt x="45150" y="78739"/>
                </a:lnTo>
                <a:lnTo>
                  <a:pt x="44259" y="80010"/>
                </a:lnTo>
                <a:close/>
              </a:path>
              <a:path w="369570" h="368300">
                <a:moveTo>
                  <a:pt x="334695" y="93980"/>
                </a:moveTo>
                <a:lnTo>
                  <a:pt x="330009" y="86360"/>
                </a:lnTo>
                <a:lnTo>
                  <a:pt x="325119" y="78739"/>
                </a:lnTo>
                <a:lnTo>
                  <a:pt x="336253" y="78739"/>
                </a:lnTo>
                <a:lnTo>
                  <a:pt x="337972" y="81280"/>
                </a:lnTo>
                <a:lnTo>
                  <a:pt x="342773" y="88900"/>
                </a:lnTo>
                <a:lnTo>
                  <a:pt x="344995" y="92710"/>
                </a:lnTo>
                <a:lnTo>
                  <a:pt x="334568" y="92710"/>
                </a:lnTo>
                <a:lnTo>
                  <a:pt x="334695" y="93980"/>
                </a:lnTo>
                <a:close/>
              </a:path>
              <a:path w="369570" h="368300">
                <a:moveTo>
                  <a:pt x="34823" y="93980"/>
                </a:moveTo>
                <a:lnTo>
                  <a:pt x="34950" y="92710"/>
                </a:lnTo>
                <a:lnTo>
                  <a:pt x="35604" y="92710"/>
                </a:lnTo>
                <a:lnTo>
                  <a:pt x="34823" y="93980"/>
                </a:lnTo>
                <a:close/>
              </a:path>
              <a:path w="369570" h="368300">
                <a:moveTo>
                  <a:pt x="349402" y="124460"/>
                </a:moveTo>
                <a:lnTo>
                  <a:pt x="346189" y="115569"/>
                </a:lnTo>
                <a:lnTo>
                  <a:pt x="342671" y="107950"/>
                </a:lnTo>
                <a:lnTo>
                  <a:pt x="338797" y="100330"/>
                </a:lnTo>
                <a:lnTo>
                  <a:pt x="334568" y="92710"/>
                </a:lnTo>
                <a:lnTo>
                  <a:pt x="344995" y="92710"/>
                </a:lnTo>
                <a:lnTo>
                  <a:pt x="359136" y="123189"/>
                </a:lnTo>
                <a:lnTo>
                  <a:pt x="349326" y="123189"/>
                </a:lnTo>
                <a:lnTo>
                  <a:pt x="349402" y="124460"/>
                </a:lnTo>
                <a:close/>
              </a:path>
              <a:path w="369570" h="368300">
                <a:moveTo>
                  <a:pt x="20116" y="124460"/>
                </a:moveTo>
                <a:lnTo>
                  <a:pt x="20192" y="123189"/>
                </a:lnTo>
                <a:lnTo>
                  <a:pt x="20575" y="123189"/>
                </a:lnTo>
                <a:lnTo>
                  <a:pt x="20116" y="124460"/>
                </a:lnTo>
                <a:close/>
              </a:path>
              <a:path w="369570" h="368300">
                <a:moveTo>
                  <a:pt x="354507" y="140969"/>
                </a:moveTo>
                <a:lnTo>
                  <a:pt x="352082" y="132080"/>
                </a:lnTo>
                <a:lnTo>
                  <a:pt x="349326" y="123189"/>
                </a:lnTo>
                <a:lnTo>
                  <a:pt x="359136" y="123189"/>
                </a:lnTo>
                <a:lnTo>
                  <a:pt x="361213" y="129539"/>
                </a:lnTo>
                <a:lnTo>
                  <a:pt x="363702" y="138430"/>
                </a:lnTo>
                <a:lnTo>
                  <a:pt x="363998" y="139700"/>
                </a:lnTo>
                <a:lnTo>
                  <a:pt x="354456" y="139700"/>
                </a:lnTo>
                <a:lnTo>
                  <a:pt x="354507" y="140969"/>
                </a:lnTo>
                <a:close/>
              </a:path>
              <a:path w="369570" h="368300">
                <a:moveTo>
                  <a:pt x="15011" y="140969"/>
                </a:moveTo>
                <a:lnTo>
                  <a:pt x="15062" y="139700"/>
                </a:lnTo>
                <a:lnTo>
                  <a:pt x="15357" y="139700"/>
                </a:lnTo>
                <a:lnTo>
                  <a:pt x="15011" y="140969"/>
                </a:lnTo>
                <a:close/>
              </a:path>
              <a:path w="369570" h="368300">
                <a:moveTo>
                  <a:pt x="363998" y="228600"/>
                </a:moveTo>
                <a:lnTo>
                  <a:pt x="354456" y="228600"/>
                </a:lnTo>
                <a:lnTo>
                  <a:pt x="356463" y="219710"/>
                </a:lnTo>
                <a:lnTo>
                  <a:pt x="358000" y="210819"/>
                </a:lnTo>
                <a:lnTo>
                  <a:pt x="359105" y="201930"/>
                </a:lnTo>
                <a:lnTo>
                  <a:pt x="359778" y="193039"/>
                </a:lnTo>
                <a:lnTo>
                  <a:pt x="359994" y="184150"/>
                </a:lnTo>
                <a:lnTo>
                  <a:pt x="359765" y="175260"/>
                </a:lnTo>
                <a:lnTo>
                  <a:pt x="359079" y="166369"/>
                </a:lnTo>
                <a:lnTo>
                  <a:pt x="357962" y="157480"/>
                </a:lnTo>
                <a:lnTo>
                  <a:pt x="356412" y="148589"/>
                </a:lnTo>
                <a:lnTo>
                  <a:pt x="354456" y="139700"/>
                </a:lnTo>
                <a:lnTo>
                  <a:pt x="363998" y="139700"/>
                </a:lnTo>
                <a:lnTo>
                  <a:pt x="369519" y="184150"/>
                </a:lnTo>
                <a:lnTo>
                  <a:pt x="369277" y="193039"/>
                </a:lnTo>
                <a:lnTo>
                  <a:pt x="368566" y="203200"/>
                </a:lnTo>
                <a:lnTo>
                  <a:pt x="367398" y="212089"/>
                </a:lnTo>
                <a:lnTo>
                  <a:pt x="365772" y="220980"/>
                </a:lnTo>
                <a:lnTo>
                  <a:pt x="363998" y="228600"/>
                </a:lnTo>
                <a:close/>
              </a:path>
              <a:path w="369570" h="368300">
                <a:moveTo>
                  <a:pt x="15357" y="228600"/>
                </a:moveTo>
                <a:lnTo>
                  <a:pt x="15062" y="228600"/>
                </a:lnTo>
                <a:lnTo>
                  <a:pt x="15011" y="227330"/>
                </a:lnTo>
                <a:lnTo>
                  <a:pt x="15357" y="228600"/>
                </a:lnTo>
                <a:close/>
              </a:path>
              <a:path w="369570" h="368300">
                <a:moveTo>
                  <a:pt x="359136" y="245110"/>
                </a:moveTo>
                <a:lnTo>
                  <a:pt x="349326" y="245110"/>
                </a:lnTo>
                <a:lnTo>
                  <a:pt x="352158" y="236219"/>
                </a:lnTo>
                <a:lnTo>
                  <a:pt x="354507" y="227330"/>
                </a:lnTo>
                <a:lnTo>
                  <a:pt x="354456" y="228600"/>
                </a:lnTo>
                <a:lnTo>
                  <a:pt x="363998" y="228600"/>
                </a:lnTo>
                <a:lnTo>
                  <a:pt x="363702" y="229869"/>
                </a:lnTo>
                <a:lnTo>
                  <a:pt x="361213" y="238760"/>
                </a:lnTo>
                <a:lnTo>
                  <a:pt x="359136" y="245110"/>
                </a:lnTo>
                <a:close/>
              </a:path>
              <a:path w="369570" h="368300">
                <a:moveTo>
                  <a:pt x="20575" y="245110"/>
                </a:moveTo>
                <a:lnTo>
                  <a:pt x="20192" y="245110"/>
                </a:lnTo>
                <a:lnTo>
                  <a:pt x="20116" y="243839"/>
                </a:lnTo>
                <a:lnTo>
                  <a:pt x="20575" y="245110"/>
                </a:lnTo>
                <a:close/>
              </a:path>
              <a:path w="369570" h="368300">
                <a:moveTo>
                  <a:pt x="344995" y="275589"/>
                </a:moveTo>
                <a:lnTo>
                  <a:pt x="334568" y="275589"/>
                </a:lnTo>
                <a:lnTo>
                  <a:pt x="338912" y="267969"/>
                </a:lnTo>
                <a:lnTo>
                  <a:pt x="342773" y="260350"/>
                </a:lnTo>
                <a:lnTo>
                  <a:pt x="346278" y="252730"/>
                </a:lnTo>
                <a:lnTo>
                  <a:pt x="349402" y="243839"/>
                </a:lnTo>
                <a:lnTo>
                  <a:pt x="349326" y="245110"/>
                </a:lnTo>
                <a:lnTo>
                  <a:pt x="359136" y="245110"/>
                </a:lnTo>
                <a:lnTo>
                  <a:pt x="358305" y="247650"/>
                </a:lnTo>
                <a:lnTo>
                  <a:pt x="355003" y="256539"/>
                </a:lnTo>
                <a:lnTo>
                  <a:pt x="351307" y="264160"/>
                </a:lnTo>
                <a:lnTo>
                  <a:pt x="347217" y="271780"/>
                </a:lnTo>
                <a:lnTo>
                  <a:pt x="344995" y="275589"/>
                </a:lnTo>
                <a:close/>
              </a:path>
              <a:path w="369570" h="368300">
                <a:moveTo>
                  <a:pt x="35604" y="275589"/>
                </a:moveTo>
                <a:lnTo>
                  <a:pt x="34950" y="275589"/>
                </a:lnTo>
                <a:lnTo>
                  <a:pt x="34823" y="274319"/>
                </a:lnTo>
                <a:lnTo>
                  <a:pt x="35604" y="275589"/>
                </a:lnTo>
                <a:close/>
              </a:path>
              <a:path w="369570" h="368300">
                <a:moveTo>
                  <a:pt x="336253" y="289560"/>
                </a:moveTo>
                <a:lnTo>
                  <a:pt x="325119" y="289560"/>
                </a:lnTo>
                <a:lnTo>
                  <a:pt x="330136" y="281939"/>
                </a:lnTo>
                <a:lnTo>
                  <a:pt x="334695" y="274319"/>
                </a:lnTo>
                <a:lnTo>
                  <a:pt x="334568" y="275589"/>
                </a:lnTo>
                <a:lnTo>
                  <a:pt x="344995" y="275589"/>
                </a:lnTo>
                <a:lnTo>
                  <a:pt x="342773" y="279400"/>
                </a:lnTo>
                <a:lnTo>
                  <a:pt x="337972" y="287019"/>
                </a:lnTo>
                <a:lnTo>
                  <a:pt x="336253" y="289560"/>
                </a:lnTo>
                <a:close/>
              </a:path>
              <a:path w="369570" h="368300">
                <a:moveTo>
                  <a:pt x="45150" y="289560"/>
                </a:moveTo>
                <a:lnTo>
                  <a:pt x="44399" y="289560"/>
                </a:lnTo>
                <a:lnTo>
                  <a:pt x="44259" y="288289"/>
                </a:lnTo>
                <a:lnTo>
                  <a:pt x="45150" y="289560"/>
                </a:lnTo>
                <a:close/>
              </a:path>
              <a:path w="369570" h="368300">
                <a:moveTo>
                  <a:pt x="321525" y="308610"/>
                </a:moveTo>
                <a:lnTo>
                  <a:pt x="308597" y="308610"/>
                </a:lnTo>
                <a:lnTo>
                  <a:pt x="314553" y="302260"/>
                </a:lnTo>
                <a:lnTo>
                  <a:pt x="314401" y="302260"/>
                </a:lnTo>
                <a:lnTo>
                  <a:pt x="320052" y="295910"/>
                </a:lnTo>
                <a:lnTo>
                  <a:pt x="319912" y="295910"/>
                </a:lnTo>
                <a:lnTo>
                  <a:pt x="325259" y="288289"/>
                </a:lnTo>
                <a:lnTo>
                  <a:pt x="325119" y="289560"/>
                </a:lnTo>
                <a:lnTo>
                  <a:pt x="336253" y="289560"/>
                </a:lnTo>
                <a:lnTo>
                  <a:pt x="332816" y="294639"/>
                </a:lnTo>
                <a:lnTo>
                  <a:pt x="327329" y="302260"/>
                </a:lnTo>
                <a:lnTo>
                  <a:pt x="321525" y="308610"/>
                </a:lnTo>
                <a:close/>
              </a:path>
              <a:path w="369570" h="368300">
                <a:moveTo>
                  <a:pt x="62019" y="308610"/>
                </a:moveTo>
                <a:lnTo>
                  <a:pt x="60921" y="308610"/>
                </a:lnTo>
                <a:lnTo>
                  <a:pt x="60769" y="307339"/>
                </a:lnTo>
                <a:lnTo>
                  <a:pt x="62019" y="308610"/>
                </a:lnTo>
                <a:close/>
              </a:path>
              <a:path w="369570" h="368300">
                <a:moveTo>
                  <a:pt x="310273" y="320039"/>
                </a:moveTo>
                <a:lnTo>
                  <a:pt x="296138" y="320039"/>
                </a:lnTo>
                <a:lnTo>
                  <a:pt x="302666" y="313689"/>
                </a:lnTo>
                <a:lnTo>
                  <a:pt x="302501" y="313689"/>
                </a:lnTo>
                <a:lnTo>
                  <a:pt x="308749" y="307339"/>
                </a:lnTo>
                <a:lnTo>
                  <a:pt x="308597" y="308610"/>
                </a:lnTo>
                <a:lnTo>
                  <a:pt x="321525" y="308610"/>
                </a:lnTo>
                <a:lnTo>
                  <a:pt x="315404" y="314960"/>
                </a:lnTo>
                <a:lnTo>
                  <a:pt x="310273" y="320039"/>
                </a:lnTo>
                <a:close/>
              </a:path>
              <a:path w="369570" h="368300">
                <a:moveTo>
                  <a:pt x="74564" y="320039"/>
                </a:moveTo>
                <a:lnTo>
                  <a:pt x="73380" y="320039"/>
                </a:lnTo>
                <a:lnTo>
                  <a:pt x="73202" y="318769"/>
                </a:lnTo>
                <a:lnTo>
                  <a:pt x="74564" y="320039"/>
                </a:lnTo>
                <a:close/>
              </a:path>
              <a:path w="369570" h="368300">
                <a:moveTo>
                  <a:pt x="243992" y="359410"/>
                </a:moveTo>
                <a:lnTo>
                  <a:pt x="193662" y="359410"/>
                </a:lnTo>
                <a:lnTo>
                  <a:pt x="202806" y="358139"/>
                </a:lnTo>
                <a:lnTo>
                  <a:pt x="202564" y="358139"/>
                </a:lnTo>
                <a:lnTo>
                  <a:pt x="211569" y="356869"/>
                </a:lnTo>
                <a:lnTo>
                  <a:pt x="211340" y="356869"/>
                </a:lnTo>
                <a:lnTo>
                  <a:pt x="220192" y="355600"/>
                </a:lnTo>
                <a:lnTo>
                  <a:pt x="219963" y="355600"/>
                </a:lnTo>
                <a:lnTo>
                  <a:pt x="228676" y="354330"/>
                </a:lnTo>
                <a:lnTo>
                  <a:pt x="228447" y="354330"/>
                </a:lnTo>
                <a:lnTo>
                  <a:pt x="236981" y="351789"/>
                </a:lnTo>
                <a:lnTo>
                  <a:pt x="236766" y="351789"/>
                </a:lnTo>
                <a:lnTo>
                  <a:pt x="245122" y="349250"/>
                </a:lnTo>
                <a:lnTo>
                  <a:pt x="244906" y="349250"/>
                </a:lnTo>
                <a:lnTo>
                  <a:pt x="253072" y="345439"/>
                </a:lnTo>
                <a:lnTo>
                  <a:pt x="252856" y="345439"/>
                </a:lnTo>
                <a:lnTo>
                  <a:pt x="260832" y="341630"/>
                </a:lnTo>
                <a:lnTo>
                  <a:pt x="260629" y="341630"/>
                </a:lnTo>
                <a:lnTo>
                  <a:pt x="268389" y="337819"/>
                </a:lnTo>
                <a:lnTo>
                  <a:pt x="268185" y="337819"/>
                </a:lnTo>
                <a:lnTo>
                  <a:pt x="275716" y="334010"/>
                </a:lnTo>
                <a:lnTo>
                  <a:pt x="275526" y="334010"/>
                </a:lnTo>
                <a:lnTo>
                  <a:pt x="282828" y="328930"/>
                </a:lnTo>
                <a:lnTo>
                  <a:pt x="282638" y="328930"/>
                </a:lnTo>
                <a:lnTo>
                  <a:pt x="289699" y="325119"/>
                </a:lnTo>
                <a:lnTo>
                  <a:pt x="289509" y="325119"/>
                </a:lnTo>
                <a:lnTo>
                  <a:pt x="296316" y="318769"/>
                </a:lnTo>
                <a:lnTo>
                  <a:pt x="296138" y="320039"/>
                </a:lnTo>
                <a:lnTo>
                  <a:pt x="310273" y="320039"/>
                </a:lnTo>
                <a:lnTo>
                  <a:pt x="308990" y="321310"/>
                </a:lnTo>
                <a:lnTo>
                  <a:pt x="302285" y="326389"/>
                </a:lnTo>
                <a:lnTo>
                  <a:pt x="295313" y="332739"/>
                </a:lnTo>
                <a:lnTo>
                  <a:pt x="288061" y="337819"/>
                </a:lnTo>
                <a:lnTo>
                  <a:pt x="280568" y="341630"/>
                </a:lnTo>
                <a:lnTo>
                  <a:pt x="272834" y="346710"/>
                </a:lnTo>
                <a:lnTo>
                  <a:pt x="264871" y="350519"/>
                </a:lnTo>
                <a:lnTo>
                  <a:pt x="256679" y="354330"/>
                </a:lnTo>
                <a:lnTo>
                  <a:pt x="248284" y="358139"/>
                </a:lnTo>
                <a:lnTo>
                  <a:pt x="243992" y="359410"/>
                </a:lnTo>
                <a:close/>
              </a:path>
            </a:pathLst>
          </a:custGeom>
          <a:solidFill>
            <a:srgbClr val="FFFFFF"/>
          </a:solidFill>
        </p:spPr>
        <p:txBody>
          <a:bodyPr wrap="square" lIns="0" tIns="0" rIns="0" bIns="0" rtlCol="0"/>
          <a:lstStyle/>
          <a:p/>
        </p:txBody>
      </p:sp>
      <p:sp>
        <p:nvSpPr>
          <p:cNvPr id="20" name="object 18"/>
          <p:cNvSpPr txBox="1"/>
          <p:nvPr/>
        </p:nvSpPr>
        <p:spPr>
          <a:xfrm>
            <a:off x="8947022" y="1474927"/>
            <a:ext cx="140208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panose="020F0502020204030204"/>
                <a:cs typeface="Calibri" panose="020F0502020204030204"/>
              </a:rPr>
              <a:t>2022</a:t>
            </a:r>
            <a:r>
              <a:rPr sz="1800" dirty="0">
                <a:latin typeface="宋体" panose="02010600030101010101" pitchFamily="2" charset="-122"/>
                <a:cs typeface="宋体" panose="02010600030101010101" pitchFamily="2" charset="-122"/>
              </a:rPr>
              <a:t>年及以后</a:t>
            </a:r>
            <a:endParaRPr sz="1800">
              <a:latin typeface="宋体" panose="02010600030101010101" pitchFamily="2" charset="-122"/>
              <a:cs typeface="宋体" panose="02010600030101010101" pitchFamily="2" charset="-122"/>
            </a:endParaRPr>
          </a:p>
        </p:txBody>
      </p:sp>
      <p:sp>
        <p:nvSpPr>
          <p:cNvPr id="21" name="object 19"/>
          <p:cNvSpPr/>
          <p:nvPr/>
        </p:nvSpPr>
        <p:spPr>
          <a:xfrm>
            <a:off x="9233548" y="2139924"/>
            <a:ext cx="0" cy="785495"/>
          </a:xfrm>
          <a:custGeom>
            <a:avLst/>
            <a:gdLst/>
            <a:ahLst/>
            <a:cxnLst/>
            <a:rect l="l" t="t" r="r" b="b"/>
            <a:pathLst>
              <a:path h="785494">
                <a:moveTo>
                  <a:pt x="0" y="0"/>
                </a:moveTo>
                <a:lnTo>
                  <a:pt x="0" y="785025"/>
                </a:lnTo>
              </a:path>
            </a:pathLst>
          </a:custGeom>
          <a:ln w="19050">
            <a:solidFill>
              <a:srgbClr val="BEBEBE"/>
            </a:solidFill>
          </a:ln>
        </p:spPr>
        <p:txBody>
          <a:bodyPr wrap="square" lIns="0" tIns="0" rIns="0" bIns="0" rtlCol="0"/>
          <a:lstStyle/>
          <a:p/>
        </p:txBody>
      </p:sp>
      <p:sp>
        <p:nvSpPr>
          <p:cNvPr id="22" name="object 20"/>
          <p:cNvSpPr txBox="1"/>
          <p:nvPr/>
        </p:nvSpPr>
        <p:spPr>
          <a:xfrm>
            <a:off x="8370989" y="3034169"/>
            <a:ext cx="3225800" cy="84328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宋体" panose="02010600030101010101" pitchFamily="2" charset="-122"/>
                <a:cs typeface="宋体" panose="02010600030101010101" pitchFamily="2" charset="-122"/>
              </a:rPr>
              <a:t>将魏氏国际医疗中心建设成中国医疗管理方面的标杆企业。持续创新，提供一些产品和服务</a:t>
            </a:r>
            <a:r>
              <a:rPr lang="zh-CN" sz="1800" dirty="0">
                <a:latin typeface="宋体" panose="02010600030101010101" pitchFamily="2" charset="-122"/>
                <a:cs typeface="宋体" panose="02010600030101010101" pitchFamily="2" charset="-122"/>
              </a:rPr>
              <a:t>：</a:t>
            </a:r>
            <a:endParaRPr lang="zh-CN" sz="1800" dirty="0">
              <a:latin typeface="宋体" panose="02010600030101010101" pitchFamily="2" charset="-122"/>
              <a:cs typeface="宋体" panose="02010600030101010101" pitchFamily="2" charset="-122"/>
            </a:endParaRPr>
          </a:p>
        </p:txBody>
      </p:sp>
      <p:sp>
        <p:nvSpPr>
          <p:cNvPr id="23" name="object 21"/>
          <p:cNvSpPr txBox="1"/>
          <p:nvPr/>
        </p:nvSpPr>
        <p:spPr>
          <a:xfrm>
            <a:off x="8370989" y="4405769"/>
            <a:ext cx="3302635" cy="1423035"/>
          </a:xfrm>
          <a:prstGeom prst="rect">
            <a:avLst/>
          </a:prstGeom>
        </p:spPr>
        <p:txBody>
          <a:bodyPr vert="horz" wrap="square" lIns="0" tIns="12700" rIns="0" bIns="0" rtlCol="0">
            <a:spAutoFit/>
          </a:bodyPr>
          <a:lstStyle/>
          <a:p>
            <a:pPr marL="298450" indent="-285750">
              <a:lnSpc>
                <a:spcPct val="100000"/>
              </a:lnSpc>
              <a:spcBef>
                <a:spcPts val="100"/>
              </a:spcBef>
              <a:buClr>
                <a:srgbClr val="D6171F"/>
              </a:buClr>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大数据智慧医疗app</a:t>
            </a:r>
            <a:endParaRPr sz="1800" dirty="0">
              <a:latin typeface="宋体" panose="02010600030101010101" pitchFamily="2" charset="-122"/>
              <a:cs typeface="宋体" panose="02010600030101010101" pitchFamily="2" charset="-122"/>
            </a:endParaRPr>
          </a:p>
          <a:p>
            <a:pPr marL="298450" indent="-285750">
              <a:lnSpc>
                <a:spcPct val="100000"/>
              </a:lnSpc>
              <a:spcBef>
                <a:spcPts val="100"/>
              </a:spcBef>
              <a:buClr>
                <a:srgbClr val="D6171F"/>
              </a:buClr>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康复中心、心血管中心、腹腔镜中心</a:t>
            </a:r>
            <a:endParaRPr sz="1800" dirty="0">
              <a:latin typeface="宋体" panose="02010600030101010101" pitchFamily="2" charset="-122"/>
              <a:cs typeface="宋体" panose="02010600030101010101" pitchFamily="2" charset="-122"/>
            </a:endParaRPr>
          </a:p>
          <a:p>
            <a:pPr marL="298450" indent="-285750">
              <a:lnSpc>
                <a:spcPct val="100000"/>
              </a:lnSpc>
              <a:spcBef>
                <a:spcPts val="100"/>
              </a:spcBef>
              <a:buClr>
                <a:srgbClr val="D6171F"/>
              </a:buClr>
              <a:buFont typeface="Arial" panose="020B0604020202020204"/>
              <a:buChar char="•"/>
              <a:tabLst>
                <a:tab pos="297815" algn="l"/>
                <a:tab pos="298450" algn="l"/>
              </a:tabLst>
            </a:pPr>
            <a:r>
              <a:rPr sz="1800" dirty="0">
                <a:latin typeface="宋体" panose="02010600030101010101" pitchFamily="2" charset="-122"/>
                <a:cs typeface="宋体" panose="02010600030101010101" pitchFamily="2" charset="-122"/>
              </a:rPr>
              <a:t>将5G、AI、AR导入到医疗服务中。</a:t>
            </a:r>
            <a:endParaRPr sz="1800">
              <a:latin typeface="宋体" panose="02010600030101010101" pitchFamily="2" charset="-122"/>
              <a:cs typeface="宋体" panose="02010600030101010101" pitchFamily="2" charset="-122"/>
            </a:endParaRPr>
          </a:p>
        </p:txBody>
      </p:sp>
      <p:sp>
        <p:nvSpPr>
          <p:cNvPr id="24" name="object 22"/>
          <p:cNvSpPr txBox="1"/>
          <p:nvPr/>
        </p:nvSpPr>
        <p:spPr>
          <a:xfrm>
            <a:off x="10105390" y="6376987"/>
            <a:ext cx="11620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panose="020F0502020204030204"/>
                <a:cs typeface="Calibri" panose="020F0502020204030204"/>
              </a:rPr>
              <a:t>3</a:t>
            </a:r>
            <a:endParaRPr sz="1400">
              <a:latin typeface="Calibri" panose="020F0502020204030204"/>
              <a:cs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82411" y="1999488"/>
            <a:ext cx="6269736" cy="4366260"/>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10105390" y="6376987"/>
            <a:ext cx="11620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panose="020F0502020204030204"/>
                <a:cs typeface="Calibri" panose="020F0502020204030204"/>
              </a:rPr>
              <a:t>4</a:t>
            </a:r>
            <a:endParaRPr sz="1400">
              <a:latin typeface="Calibri" panose="020F0502020204030204"/>
              <a:cs typeface="Calibri" panose="020F0502020204030204"/>
            </a:endParaRPr>
          </a:p>
        </p:txBody>
      </p:sp>
      <p:sp>
        <p:nvSpPr>
          <p:cNvPr id="4" name="object 4"/>
          <p:cNvSpPr txBox="1"/>
          <p:nvPr/>
        </p:nvSpPr>
        <p:spPr>
          <a:xfrm>
            <a:off x="593725" y="2018665"/>
            <a:ext cx="4425950" cy="2768600"/>
          </a:xfrm>
          <a:prstGeom prst="rect">
            <a:avLst/>
          </a:prstGeom>
        </p:spPr>
        <p:txBody>
          <a:bodyPr vert="horz" wrap="square" lIns="0" tIns="12065" rIns="0" bIns="0" rtlCol="0">
            <a:spAutoFit/>
          </a:bodyPr>
          <a:lstStyle/>
          <a:p>
            <a:pPr marL="298450" marR="233680" indent="-285750" algn="just">
              <a:lnSpc>
                <a:spcPct val="100000"/>
              </a:lnSpc>
              <a:spcBef>
                <a:spcPts val="95"/>
              </a:spcBef>
              <a:buClr>
                <a:srgbClr val="D6171F"/>
              </a:buClr>
              <a:buFont typeface="Arial" panose="020B0604020202020204"/>
              <a:buChar char="•"/>
              <a:tabLst>
                <a:tab pos="298450" algn="l"/>
              </a:tabLst>
            </a:pPr>
            <a:r>
              <a:rPr sz="1800" dirty="0">
                <a:latin typeface="宋体" panose="02010600030101010101" pitchFamily="2" charset="-122"/>
                <a:cs typeface="宋体" panose="02010600030101010101" pitchFamily="2" charset="-122"/>
              </a:rPr>
              <a:t>魏氏国际医疗中心是一家注册于苏州市 的新加坡公司，联合新加坡、芬兰和美 国一些医疗机构（包括芬兰的</a:t>
            </a:r>
            <a:r>
              <a:rPr sz="1800" spc="-5" dirty="0">
                <a:latin typeface="Arial" panose="020B0604020202020204"/>
                <a:cs typeface="Arial" panose="020B0604020202020204"/>
              </a:rPr>
              <a:t>Haaga-</a:t>
            </a:r>
            <a:endParaRPr sz="1800">
              <a:latin typeface="Arial" panose="020B0604020202020204"/>
              <a:cs typeface="Arial" panose="020B0604020202020204"/>
            </a:endParaRPr>
          </a:p>
          <a:p>
            <a:pPr marL="298450">
              <a:lnSpc>
                <a:spcPts val="2155"/>
              </a:lnSpc>
            </a:pPr>
            <a:r>
              <a:rPr sz="1800" spc="-5" dirty="0">
                <a:latin typeface="Arial" panose="020B0604020202020204"/>
                <a:cs typeface="Arial" panose="020B0604020202020204"/>
              </a:rPr>
              <a:t>Helia</a:t>
            </a:r>
            <a:r>
              <a:rPr sz="1800" dirty="0">
                <a:latin typeface="宋体" panose="02010600030101010101" pitchFamily="2" charset="-122"/>
                <a:cs typeface="宋体" panose="02010600030101010101" pitchFamily="2" charset="-122"/>
              </a:rPr>
              <a:t>应用科学大学和美国的</a:t>
            </a:r>
            <a:r>
              <a:rPr sz="1800" spc="-5" dirty="0">
                <a:latin typeface="Arial" panose="020B0604020202020204"/>
                <a:cs typeface="Arial" panose="020B0604020202020204"/>
              </a:rPr>
              <a:t>Regis</a:t>
            </a:r>
            <a:r>
              <a:rPr sz="1800" dirty="0">
                <a:latin typeface="宋体" panose="02010600030101010101" pitchFamily="2" charset="-122"/>
                <a:cs typeface="宋体" panose="02010600030101010101" pitchFamily="2" charset="-122"/>
              </a:rPr>
              <a:t>大学</a:t>
            </a:r>
            <a:endParaRPr sz="1800">
              <a:latin typeface="宋体" panose="02010600030101010101" pitchFamily="2" charset="-122"/>
              <a:cs typeface="宋体" panose="02010600030101010101" pitchFamily="2" charset="-122"/>
            </a:endParaRPr>
          </a:p>
          <a:p>
            <a:pPr marL="298450" marR="233680">
              <a:lnSpc>
                <a:spcPts val="2170"/>
              </a:lnSpc>
              <a:spcBef>
                <a:spcPts val="60"/>
              </a:spcBef>
            </a:pPr>
            <a:r>
              <a:rPr sz="1800" dirty="0">
                <a:latin typeface="宋体" panose="02010600030101010101" pitchFamily="2" charset="-122"/>
                <a:cs typeface="宋体" panose="02010600030101010101" pitchFamily="2" charset="-122"/>
              </a:rPr>
              <a:t>），将国外先进的医疗技术和管理经验 带到中国。</a:t>
            </a:r>
            <a:endParaRPr sz="1800">
              <a:latin typeface="宋体" panose="02010600030101010101" pitchFamily="2" charset="-122"/>
              <a:cs typeface="宋体" panose="02010600030101010101" pitchFamily="2" charset="-122"/>
            </a:endParaRPr>
          </a:p>
          <a:p>
            <a:pPr>
              <a:lnSpc>
                <a:spcPct val="100000"/>
              </a:lnSpc>
              <a:spcBef>
                <a:spcPts val="15"/>
              </a:spcBef>
            </a:pPr>
            <a:endParaRPr sz="1800">
              <a:latin typeface="Times New Roman" panose="02020603050405020304"/>
              <a:cs typeface="Times New Roman" panose="02020603050405020304"/>
            </a:endParaRPr>
          </a:p>
          <a:p>
            <a:pPr marL="298450" marR="233680" indent="-285750" algn="just">
              <a:lnSpc>
                <a:spcPct val="100000"/>
              </a:lnSpc>
              <a:buFont typeface="Arial" panose="020B0604020202020204"/>
              <a:buChar char="•"/>
              <a:tabLst>
                <a:tab pos="298450" algn="l"/>
              </a:tabLst>
            </a:pPr>
            <a:r>
              <a:rPr sz="1800" dirty="0">
                <a:latin typeface="宋体" panose="02010600030101010101" pitchFamily="2" charset="-122"/>
                <a:cs typeface="宋体" panose="02010600030101010101" pitchFamily="2" charset="-122"/>
              </a:rPr>
              <a:t>将暂时在魏氏医疗国际科创中心的</a:t>
            </a:r>
            <a:r>
              <a:rPr sz="1800" spc="-5" dirty="0">
                <a:latin typeface="Arial" panose="020B0604020202020204"/>
                <a:cs typeface="Arial" panose="020B0604020202020204"/>
              </a:rPr>
              <a:t>500  </a:t>
            </a:r>
            <a:r>
              <a:rPr sz="1800" dirty="0">
                <a:latin typeface="宋体" panose="02010600030101010101" pitchFamily="2" charset="-122"/>
                <a:cs typeface="宋体" panose="02010600030101010101" pitchFamily="2" charset="-122"/>
              </a:rPr>
              <a:t>平方米的办公空间运营。未来随着营业</a:t>
            </a:r>
            <a:endParaRPr sz="1800">
              <a:latin typeface="宋体" panose="02010600030101010101" pitchFamily="2" charset="-122"/>
              <a:cs typeface="宋体" panose="02010600030101010101" pitchFamily="2" charset="-122"/>
            </a:endParaRPr>
          </a:p>
          <a:p>
            <a:pPr marL="298450">
              <a:lnSpc>
                <a:spcPts val="2150"/>
              </a:lnSpc>
            </a:pPr>
            <a:r>
              <a:rPr sz="1800" dirty="0">
                <a:latin typeface="宋体" panose="02010600030101010101" pitchFamily="2" charset="-122"/>
                <a:cs typeface="宋体" panose="02010600030101010101" pitchFamily="2" charset="-122"/>
              </a:rPr>
              <a:t>规模的扩大，将在附近另觅适合的空间。</a:t>
            </a:r>
            <a:endParaRPr sz="1800">
              <a:latin typeface="宋体" panose="02010600030101010101" pitchFamily="2" charset="-122"/>
              <a:cs typeface="宋体" panose="02010600030101010101" pitchFamily="2" charset="-122"/>
            </a:endParaRPr>
          </a:p>
        </p:txBody>
      </p:sp>
      <p:sp>
        <p:nvSpPr>
          <p:cNvPr id="5" name="object 5"/>
          <p:cNvSpPr txBox="1">
            <a:spLocks noGrp="1"/>
          </p:cNvSpPr>
          <p:nvPr>
            <p:ph type="title"/>
          </p:nvPr>
        </p:nvSpPr>
        <p:spPr>
          <a:xfrm>
            <a:off x="1892935" y="307339"/>
            <a:ext cx="2472690"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latin typeface="微软雅黑" panose="020B0503020204020204" charset="-122"/>
                <a:ea typeface="+mn-ea"/>
                <a:cs typeface="微软雅黑" panose="020B0503020204020204" charset="-122"/>
              </a:rPr>
              <a:t>魏氏国际医疗中心</a:t>
            </a:r>
            <a:endParaRPr kern="1200" dirty="0">
              <a:solidFill>
                <a:schemeClr val="tx1"/>
              </a:solidFill>
              <a:latin typeface="微软雅黑" panose="020B0503020204020204" charset="-122"/>
              <a:ea typeface="+mn-ea"/>
              <a:cs typeface="微软雅黑" panose="020B0503020204020204" charset="-122"/>
            </a:endParaRPr>
          </a:p>
        </p:txBody>
      </p:sp>
      <p:sp>
        <p:nvSpPr>
          <p:cNvPr id="6" name="object 6"/>
          <p:cNvSpPr/>
          <p:nvPr/>
        </p:nvSpPr>
        <p:spPr>
          <a:xfrm>
            <a:off x="13716" y="5149596"/>
            <a:ext cx="5527548" cy="1216152"/>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9155" y="385445"/>
            <a:ext cx="9585960"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latin typeface="微软雅黑" panose="020B0503020204020204" charset="-122"/>
                <a:ea typeface="+mn-ea"/>
                <a:cs typeface="微软雅黑" panose="020B0503020204020204" charset="-122"/>
                <a:sym typeface="+mn-ea"/>
              </a:rPr>
              <a:t>智慧医疗 - 魏氏医疗和芬兰Mediconsult公司的合作项目</a:t>
            </a:r>
            <a:endParaRPr kern="1200" dirty="0">
              <a:solidFill>
                <a:schemeClr val="tx1"/>
              </a:solidFill>
              <a:latin typeface="微软雅黑" panose="020B0503020204020204" charset="-122"/>
              <a:ea typeface="+mn-ea"/>
              <a:cs typeface="微软雅黑" panose="020B0503020204020204" charset="-122"/>
            </a:endParaRPr>
          </a:p>
        </p:txBody>
      </p:sp>
      <p:sp>
        <p:nvSpPr>
          <p:cNvPr id="3" name="object 3"/>
          <p:cNvSpPr txBox="1"/>
          <p:nvPr/>
        </p:nvSpPr>
        <p:spPr>
          <a:xfrm>
            <a:off x="640080" y="1268729"/>
            <a:ext cx="10831830" cy="2252345"/>
          </a:xfrm>
          <a:prstGeom prst="rect">
            <a:avLst/>
          </a:prstGeom>
        </p:spPr>
        <p:txBody>
          <a:bodyPr vert="horz" wrap="square" lIns="0" tIns="12700" rIns="0" bIns="0" rtlCol="0">
            <a:spAutoFit/>
          </a:bodyPr>
          <a:lstStyle/>
          <a:p>
            <a:pPr marL="298450" marR="5080" indent="-285750">
              <a:lnSpc>
                <a:spcPct val="100000"/>
              </a:lnSpc>
              <a:spcBef>
                <a:spcPts val="100"/>
              </a:spcBef>
              <a:buFont typeface="Arial" panose="020B0604020202020204"/>
              <a:buChar char="•"/>
              <a:tabLst>
                <a:tab pos="297815" algn="l"/>
                <a:tab pos="298450" algn="l"/>
              </a:tabLst>
            </a:pPr>
            <a:r>
              <a:rPr sz="1800" dirty="0">
                <a:latin typeface="宋体" panose="02010600030101010101" pitchFamily="2" charset="-122"/>
                <a:ea typeface="宋体" panose="02010600030101010101" pitchFamily="2" charset="-122"/>
                <a:cs typeface="宋体" panose="02010600030101010101" pitchFamily="2" charset="-122"/>
              </a:rPr>
              <a:t>新加坡政府将免疫细胞疗法定为</a:t>
            </a:r>
            <a:r>
              <a:rPr sz="1800" spc="-5" dirty="0">
                <a:latin typeface="宋体" panose="02010600030101010101" pitchFamily="2" charset="-122"/>
                <a:ea typeface="宋体" panose="02010600030101010101" pitchFamily="2" charset="-122"/>
                <a:cs typeface="宋体" panose="02010600030101010101" pitchFamily="2" charset="-122"/>
              </a:rPr>
              <a:t>2020</a:t>
            </a:r>
            <a:r>
              <a:rPr sz="1800" dirty="0">
                <a:latin typeface="宋体" panose="02010600030101010101" pitchFamily="2" charset="-122"/>
                <a:ea typeface="宋体" panose="02010600030101010101" pitchFamily="2" charset="-122"/>
                <a:cs typeface="宋体" panose="02010600030101010101" pitchFamily="2" charset="-122"/>
              </a:rPr>
              <a:t>年医疗卫生领域的首要发展方向，已积累了相当的经验。同样，在美 国，免疫细胞疗法也被普遍应用到癌症的预防、诊断和治疗中。</a:t>
            </a:r>
            <a:endParaRPr sz="18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ts val="30"/>
              </a:spcBef>
              <a:buFont typeface="Arial" panose="020B0604020202020204"/>
              <a:buChar char="•"/>
            </a:pPr>
            <a:endParaRPr sz="1850">
              <a:latin typeface="宋体" panose="02010600030101010101" pitchFamily="2" charset="-122"/>
              <a:ea typeface="宋体" panose="02010600030101010101" pitchFamily="2" charset="-122"/>
              <a:cs typeface="宋体" panose="02010600030101010101" pitchFamily="2" charset="-122"/>
            </a:endParaRPr>
          </a:p>
          <a:p>
            <a:pPr marL="298450" marR="10795" indent="-285750">
              <a:lnSpc>
                <a:spcPct val="100000"/>
              </a:lnSpc>
              <a:buFont typeface="Arial" panose="020B0604020202020204"/>
              <a:buChar char="•"/>
              <a:tabLst>
                <a:tab pos="297815" algn="l"/>
                <a:tab pos="298450" algn="l"/>
              </a:tabLst>
            </a:pPr>
            <a:r>
              <a:rPr sz="1800" dirty="0">
                <a:latin typeface="宋体" panose="02010600030101010101" pitchFamily="2" charset="-122"/>
                <a:ea typeface="宋体" panose="02010600030101010101" pitchFamily="2" charset="-122"/>
                <a:cs typeface="宋体" panose="02010600030101010101" pitchFamily="2" charset="-122"/>
              </a:rPr>
              <a:t>魏氏医疗在新加坡和美国均有医院合作伙伴，希望在中国开展这方面的研发，同时开展癌症预防、诊断和 治疗业务。</a:t>
            </a:r>
            <a:endParaRPr sz="1800">
              <a:latin typeface="宋体" panose="02010600030101010101" pitchFamily="2" charset="-122"/>
              <a:ea typeface="宋体" panose="02010600030101010101" pitchFamily="2" charset="-122"/>
              <a:cs typeface="宋体" panose="02010600030101010101" pitchFamily="2" charset="-122"/>
            </a:endParaRPr>
          </a:p>
          <a:p>
            <a:pPr>
              <a:lnSpc>
                <a:spcPct val="100000"/>
              </a:lnSpc>
              <a:spcBef>
                <a:spcPts val="35"/>
              </a:spcBef>
              <a:buFont typeface="Arial" panose="020B0604020202020204"/>
              <a:buChar char="•"/>
            </a:pPr>
            <a:endParaRPr sz="1850">
              <a:latin typeface="宋体" panose="02010600030101010101" pitchFamily="2" charset="-122"/>
              <a:ea typeface="宋体" panose="02010600030101010101" pitchFamily="2" charset="-122"/>
              <a:cs typeface="宋体" panose="02010600030101010101" pitchFamily="2" charset="-122"/>
            </a:endParaRPr>
          </a:p>
          <a:p>
            <a:pPr marL="298450" marR="49530" indent="-285750">
              <a:lnSpc>
                <a:spcPct val="100000"/>
              </a:lnSpc>
              <a:buFont typeface="Arial" panose="020B0604020202020204"/>
              <a:buChar char="•"/>
              <a:tabLst>
                <a:tab pos="297815" algn="l"/>
                <a:tab pos="298450" algn="l"/>
              </a:tabLst>
            </a:pPr>
            <a:r>
              <a:rPr sz="1800" dirty="0">
                <a:latin typeface="宋体" panose="02010600030101010101" pitchFamily="2" charset="-122"/>
                <a:ea typeface="宋体" panose="02010600030101010101" pitchFamily="2" charset="-122"/>
                <a:cs typeface="宋体" panose="02010600030101010101" pitchFamily="2" charset="-122"/>
              </a:rPr>
              <a:t>魏氏医疗目前在和苏州第九人民医院探讨在本中心与新加坡和美国同行联合开展人工智能（</a:t>
            </a:r>
            <a:r>
              <a:rPr sz="1800" spc="-5" dirty="0">
                <a:latin typeface="宋体" panose="02010600030101010101" pitchFamily="2" charset="-122"/>
                <a:ea typeface="宋体" panose="02010600030101010101" pitchFamily="2" charset="-122"/>
                <a:cs typeface="宋体" panose="02010600030101010101" pitchFamily="2" charset="-122"/>
              </a:rPr>
              <a:t>A</a:t>
            </a:r>
            <a:r>
              <a:rPr sz="1800" dirty="0">
                <a:latin typeface="宋体" panose="02010600030101010101" pitchFamily="2" charset="-122"/>
                <a:ea typeface="宋体" panose="02010600030101010101" pitchFamily="2" charset="-122"/>
                <a:cs typeface="宋体" panose="02010600030101010101" pitchFamily="2" charset="-122"/>
              </a:rPr>
              <a:t>I）辅助的免 疫细胞疗法癌症治疗项目。</a:t>
            </a:r>
            <a:r>
              <a:rPr sz="1800" spc="-500" dirty="0">
                <a:latin typeface="宋体" panose="02010600030101010101" pitchFamily="2" charset="-122"/>
                <a:ea typeface="宋体" panose="02010600030101010101" pitchFamily="2" charset="-122"/>
                <a:cs typeface="宋体" panose="02010600030101010101" pitchFamily="2" charset="-122"/>
              </a:rPr>
              <a:t> </a:t>
            </a:r>
            <a:r>
              <a:rPr sz="1800" dirty="0">
                <a:latin typeface="宋体" panose="02010600030101010101" pitchFamily="2" charset="-122"/>
                <a:ea typeface="宋体" panose="02010600030101010101" pitchFamily="2" charset="-122"/>
                <a:cs typeface="宋体" panose="02010600030101010101" pitchFamily="2" charset="-122"/>
              </a:rPr>
              <a:t>芬兰</a:t>
            </a:r>
            <a:r>
              <a:rPr sz="1800" spc="-10" dirty="0">
                <a:latin typeface="宋体" panose="02010600030101010101" pitchFamily="2" charset="-122"/>
                <a:ea typeface="宋体" panose="02010600030101010101" pitchFamily="2" charset="-122"/>
                <a:cs typeface="宋体" panose="02010600030101010101" pitchFamily="2" charset="-122"/>
              </a:rPr>
              <a:t>Haaga-Helia</a:t>
            </a:r>
            <a:r>
              <a:rPr sz="1800" dirty="0">
                <a:latin typeface="宋体" panose="02010600030101010101" pitchFamily="2" charset="-122"/>
                <a:ea typeface="宋体" panose="02010600030101010101" pitchFamily="2" charset="-122"/>
                <a:cs typeface="宋体" panose="02010600030101010101" pitchFamily="2" charset="-122"/>
              </a:rPr>
              <a:t>应用科技大学和美国</a:t>
            </a:r>
            <a:r>
              <a:rPr sz="1800" spc="-10" dirty="0">
                <a:latin typeface="宋体" panose="02010600030101010101" pitchFamily="2" charset="-122"/>
                <a:ea typeface="宋体" panose="02010600030101010101" pitchFamily="2" charset="-122"/>
                <a:cs typeface="宋体" panose="02010600030101010101" pitchFamily="2" charset="-122"/>
              </a:rPr>
              <a:t>Regis</a:t>
            </a:r>
            <a:r>
              <a:rPr sz="1800" dirty="0">
                <a:latin typeface="宋体" panose="02010600030101010101" pitchFamily="2" charset="-122"/>
                <a:ea typeface="宋体" panose="02010600030101010101" pitchFamily="2" charset="-122"/>
                <a:cs typeface="宋体" panose="02010600030101010101" pitchFamily="2" charset="-122"/>
              </a:rPr>
              <a:t>大学为技术合作方。</a:t>
            </a:r>
            <a:endParaRPr sz="1800">
              <a:latin typeface="宋体" panose="02010600030101010101" pitchFamily="2" charset="-122"/>
              <a:ea typeface="宋体" panose="02010600030101010101" pitchFamily="2" charset="-122"/>
              <a:cs typeface="宋体" panose="02010600030101010101" pitchFamily="2" charset="-122"/>
            </a:endParaRPr>
          </a:p>
        </p:txBody>
      </p:sp>
      <p:sp>
        <p:nvSpPr>
          <p:cNvPr id="4" name="object 4"/>
          <p:cNvSpPr/>
          <p:nvPr/>
        </p:nvSpPr>
        <p:spPr>
          <a:xfrm>
            <a:off x="6574535" y="3627120"/>
            <a:ext cx="4942332" cy="2572512"/>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918972" y="3627120"/>
            <a:ext cx="4658868" cy="2598420"/>
          </a:xfrm>
          <a:prstGeom prst="rect">
            <a:avLst/>
          </a:prstGeom>
          <a:blipFill>
            <a:blip r:embed="rId2" cstate="print"/>
            <a:stretch>
              <a:fillRect/>
            </a:stretch>
          </a:blipFill>
        </p:spPr>
        <p:txBody>
          <a:bodyPr wrap="square" lIns="0" tIns="0" rIns="0" bIns="0" rtlCol="0"/>
          <a:lstStyle/>
          <a:p/>
        </p:txBody>
      </p:sp>
      <p:sp>
        <p:nvSpPr>
          <p:cNvPr id="6" name="object 6"/>
          <p:cNvSpPr txBox="1"/>
          <p:nvPr/>
        </p:nvSpPr>
        <p:spPr>
          <a:xfrm>
            <a:off x="10105390" y="6376987"/>
            <a:ext cx="11620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panose="020F0502020204030204"/>
                <a:cs typeface="Calibri" panose="020F0502020204030204"/>
              </a:rPr>
              <a:t>6</a:t>
            </a:r>
            <a:endParaRPr sz="1400">
              <a:latin typeface="Calibri" panose="020F0502020204030204"/>
              <a:cs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02864" y="2013204"/>
            <a:ext cx="1164590" cy="315595"/>
          </a:xfrm>
          <a:prstGeom prst="rect">
            <a:avLst/>
          </a:prstGeom>
          <a:solidFill>
            <a:srgbClr val="006FC0">
              <a:alpha val="70199"/>
            </a:srgbClr>
          </a:solidFill>
        </p:spPr>
        <p:txBody>
          <a:bodyPr vert="horz" wrap="square" lIns="0" tIns="33020" rIns="0" bIns="0" rtlCol="0">
            <a:spAutoFit/>
          </a:bodyPr>
          <a:lstStyle/>
          <a:p>
            <a:pPr marL="91440">
              <a:lnSpc>
                <a:spcPct val="100000"/>
              </a:lnSpc>
              <a:spcBef>
                <a:spcPts val="260"/>
              </a:spcBef>
            </a:pPr>
            <a:r>
              <a:rPr sz="1800" dirty="0">
                <a:solidFill>
                  <a:srgbClr val="FFFFFF"/>
                </a:solidFill>
                <a:latin typeface="宋体" panose="02010600030101010101" pitchFamily="2" charset="-122"/>
                <a:cs typeface="宋体" panose="02010600030101010101" pitchFamily="2" charset="-122"/>
              </a:rPr>
              <a:t>医疗服务</a:t>
            </a:r>
            <a:r>
              <a:rPr sz="1800" dirty="0">
                <a:solidFill>
                  <a:srgbClr val="FFFFFF"/>
                </a:solidFill>
                <a:latin typeface="Calibri" panose="020F0502020204030204"/>
                <a:cs typeface="Calibri" panose="020F0502020204030204"/>
              </a:rPr>
              <a:t>l</a:t>
            </a:r>
            <a:endParaRPr sz="1800">
              <a:latin typeface="Calibri" panose="020F0502020204030204"/>
              <a:cs typeface="Calibri" panose="020F0502020204030204"/>
            </a:endParaRPr>
          </a:p>
        </p:txBody>
      </p:sp>
      <p:sp>
        <p:nvSpPr>
          <p:cNvPr id="3" name="object 3"/>
          <p:cNvSpPr txBox="1"/>
          <p:nvPr/>
        </p:nvSpPr>
        <p:spPr>
          <a:xfrm>
            <a:off x="1511808" y="2328672"/>
            <a:ext cx="2755900" cy="737870"/>
          </a:xfrm>
          <a:prstGeom prst="rect">
            <a:avLst/>
          </a:prstGeom>
          <a:solidFill>
            <a:srgbClr val="006FC0">
              <a:alpha val="70199"/>
            </a:srgbClr>
          </a:solidFill>
        </p:spPr>
        <p:txBody>
          <a:bodyPr vert="horz" wrap="square" lIns="0" tIns="35560" rIns="0" bIns="0" rtlCol="0">
            <a:spAutoFit/>
          </a:bodyPr>
          <a:lstStyle/>
          <a:p>
            <a:pPr marL="376555" indent="-285750">
              <a:lnSpc>
                <a:spcPct val="100000"/>
              </a:lnSpc>
              <a:spcBef>
                <a:spcPts val="280"/>
              </a:spcBef>
              <a:buFont typeface="Arial" panose="020B0604020202020204"/>
              <a:buChar char="•"/>
              <a:tabLst>
                <a:tab pos="376555" algn="l"/>
                <a:tab pos="377190" algn="l"/>
              </a:tabLst>
            </a:pPr>
            <a:r>
              <a:rPr sz="1400" dirty="0">
                <a:solidFill>
                  <a:srgbClr val="FFFFFF"/>
                </a:solidFill>
                <a:latin typeface="宋体" panose="02010600030101010101" pitchFamily="2" charset="-122"/>
                <a:cs typeface="宋体" panose="02010600030101010101" pitchFamily="2" charset="-122"/>
              </a:rPr>
              <a:t>家居医疗服</a:t>
            </a:r>
            <a:r>
              <a:rPr sz="1400" spc="5" dirty="0">
                <a:solidFill>
                  <a:srgbClr val="FFFFFF"/>
                </a:solidFill>
                <a:latin typeface="宋体" panose="02010600030101010101" pitchFamily="2" charset="-122"/>
                <a:cs typeface="宋体" panose="02010600030101010101" pitchFamily="2" charset="-122"/>
              </a:rPr>
              <a:t>务</a:t>
            </a:r>
            <a:endParaRPr sz="1400">
              <a:latin typeface="宋体" panose="02010600030101010101" pitchFamily="2" charset="-122"/>
              <a:cs typeface="宋体" panose="02010600030101010101" pitchFamily="2" charset="-122"/>
            </a:endParaRPr>
          </a:p>
          <a:p>
            <a:pPr marL="376555" indent="-285750">
              <a:lnSpc>
                <a:spcPct val="100000"/>
              </a:lnSpc>
              <a:buFont typeface="Arial" panose="020B0604020202020204"/>
              <a:buChar char="•"/>
              <a:tabLst>
                <a:tab pos="376555" algn="l"/>
                <a:tab pos="377190" algn="l"/>
              </a:tabLst>
            </a:pPr>
            <a:r>
              <a:rPr sz="1400" dirty="0">
                <a:solidFill>
                  <a:srgbClr val="FFFFFF"/>
                </a:solidFill>
                <a:latin typeface="宋体" panose="02010600030101010101" pitchFamily="2" charset="-122"/>
                <a:cs typeface="宋体" panose="02010600030101010101" pitchFamily="2" charset="-122"/>
              </a:rPr>
              <a:t>远程医</a:t>
            </a:r>
            <a:r>
              <a:rPr sz="1400" spc="5" dirty="0">
                <a:solidFill>
                  <a:srgbClr val="FFFFFF"/>
                </a:solidFill>
                <a:latin typeface="宋体" panose="02010600030101010101" pitchFamily="2" charset="-122"/>
                <a:cs typeface="宋体" panose="02010600030101010101" pitchFamily="2" charset="-122"/>
              </a:rPr>
              <a:t>疗</a:t>
            </a:r>
            <a:endParaRPr sz="1400">
              <a:latin typeface="宋体" panose="02010600030101010101" pitchFamily="2" charset="-122"/>
              <a:cs typeface="宋体" panose="02010600030101010101" pitchFamily="2" charset="-122"/>
            </a:endParaRPr>
          </a:p>
          <a:p>
            <a:pPr marL="376555" indent="-285750">
              <a:lnSpc>
                <a:spcPct val="100000"/>
              </a:lnSpc>
              <a:buFont typeface="Arial" panose="020B0604020202020204"/>
              <a:buChar char="•"/>
              <a:tabLst>
                <a:tab pos="376555" algn="l"/>
                <a:tab pos="377190" algn="l"/>
              </a:tabLst>
            </a:pPr>
            <a:r>
              <a:rPr sz="1400" dirty="0">
                <a:solidFill>
                  <a:srgbClr val="FFFFFF"/>
                </a:solidFill>
                <a:latin typeface="宋体" panose="02010600030101010101" pitchFamily="2" charset="-122"/>
                <a:cs typeface="宋体" panose="02010600030101010101" pitchFamily="2" charset="-122"/>
              </a:rPr>
              <a:t>医疗旅</a:t>
            </a:r>
            <a:r>
              <a:rPr sz="1400" spc="5" dirty="0">
                <a:solidFill>
                  <a:srgbClr val="FFFFFF"/>
                </a:solidFill>
                <a:latin typeface="宋体" panose="02010600030101010101" pitchFamily="2" charset="-122"/>
                <a:cs typeface="宋体" panose="02010600030101010101" pitchFamily="2" charset="-122"/>
              </a:rPr>
              <a:t>游</a:t>
            </a:r>
            <a:endParaRPr sz="1400">
              <a:latin typeface="宋体" panose="02010600030101010101" pitchFamily="2" charset="-122"/>
              <a:cs typeface="宋体" panose="02010600030101010101" pitchFamily="2" charset="-122"/>
            </a:endParaRPr>
          </a:p>
        </p:txBody>
      </p:sp>
      <p:sp>
        <p:nvSpPr>
          <p:cNvPr id="4" name="object 4"/>
          <p:cNvSpPr/>
          <p:nvPr/>
        </p:nvSpPr>
        <p:spPr>
          <a:xfrm>
            <a:off x="7970519" y="1930907"/>
            <a:ext cx="1554480" cy="315595"/>
          </a:xfrm>
          <a:custGeom>
            <a:avLst/>
            <a:gdLst/>
            <a:ahLst/>
            <a:cxnLst/>
            <a:rect l="l" t="t" r="r" b="b"/>
            <a:pathLst>
              <a:path w="1554479" h="315594">
                <a:moveTo>
                  <a:pt x="0" y="315468"/>
                </a:moveTo>
                <a:lnTo>
                  <a:pt x="1554479" y="315468"/>
                </a:lnTo>
                <a:lnTo>
                  <a:pt x="1554479" y="0"/>
                </a:lnTo>
                <a:lnTo>
                  <a:pt x="0" y="0"/>
                </a:lnTo>
                <a:lnTo>
                  <a:pt x="0" y="315468"/>
                </a:lnTo>
                <a:close/>
              </a:path>
            </a:pathLst>
          </a:custGeom>
          <a:solidFill>
            <a:srgbClr val="006FC0">
              <a:alpha val="70199"/>
            </a:srgbClr>
          </a:solidFill>
        </p:spPr>
        <p:txBody>
          <a:bodyPr wrap="square" lIns="0" tIns="0" rIns="0" bIns="0" rtlCol="0"/>
          <a:lstStyle/>
          <a:p/>
        </p:txBody>
      </p:sp>
      <p:sp>
        <p:nvSpPr>
          <p:cNvPr id="5" name="object 5"/>
          <p:cNvSpPr txBox="1"/>
          <p:nvPr/>
        </p:nvSpPr>
        <p:spPr>
          <a:xfrm>
            <a:off x="7970519" y="1951609"/>
            <a:ext cx="1554480" cy="299720"/>
          </a:xfrm>
          <a:prstGeom prst="rect">
            <a:avLst/>
          </a:prstGeom>
        </p:spPr>
        <p:txBody>
          <a:bodyPr vert="horz" wrap="square" lIns="0" tIns="12700" rIns="0" bIns="0" rtlCol="0">
            <a:spAutoFit/>
          </a:bodyPr>
          <a:lstStyle/>
          <a:p>
            <a:pPr marL="92075">
              <a:lnSpc>
                <a:spcPct val="100000"/>
              </a:lnSpc>
              <a:spcBef>
                <a:spcPts val="100"/>
              </a:spcBef>
            </a:pPr>
            <a:r>
              <a:rPr sz="1800" dirty="0">
                <a:solidFill>
                  <a:srgbClr val="FFFFFF"/>
                </a:solidFill>
                <a:latin typeface="宋体" panose="02010600030101010101" pitchFamily="2" charset="-122"/>
                <a:cs typeface="宋体" panose="02010600030101010101" pitchFamily="2" charset="-122"/>
              </a:rPr>
              <a:t>个人健康管理</a:t>
            </a:r>
            <a:endParaRPr sz="1800">
              <a:latin typeface="宋体" panose="02010600030101010101" pitchFamily="2" charset="-122"/>
              <a:cs typeface="宋体" panose="02010600030101010101" pitchFamily="2" charset="-122"/>
            </a:endParaRPr>
          </a:p>
        </p:txBody>
      </p:sp>
      <p:sp>
        <p:nvSpPr>
          <p:cNvPr id="6" name="object 6"/>
          <p:cNvSpPr/>
          <p:nvPr/>
        </p:nvSpPr>
        <p:spPr>
          <a:xfrm>
            <a:off x="7944611" y="2246376"/>
            <a:ext cx="2966085" cy="521334"/>
          </a:xfrm>
          <a:custGeom>
            <a:avLst/>
            <a:gdLst/>
            <a:ahLst/>
            <a:cxnLst/>
            <a:rect l="l" t="t" r="r" b="b"/>
            <a:pathLst>
              <a:path w="2966084" h="521335">
                <a:moveTo>
                  <a:pt x="0" y="0"/>
                </a:moveTo>
                <a:lnTo>
                  <a:pt x="2965704" y="0"/>
                </a:lnTo>
                <a:lnTo>
                  <a:pt x="2965704" y="521207"/>
                </a:lnTo>
                <a:lnTo>
                  <a:pt x="0" y="521207"/>
                </a:lnTo>
                <a:lnTo>
                  <a:pt x="0" y="0"/>
                </a:lnTo>
                <a:close/>
              </a:path>
            </a:pathLst>
          </a:custGeom>
          <a:solidFill>
            <a:srgbClr val="006FC0">
              <a:alpha val="70199"/>
            </a:srgbClr>
          </a:solidFill>
        </p:spPr>
        <p:txBody>
          <a:bodyPr wrap="square" lIns="0" tIns="0" rIns="0" bIns="0" rtlCol="0"/>
          <a:lstStyle/>
          <a:p/>
        </p:txBody>
      </p:sp>
      <p:sp>
        <p:nvSpPr>
          <p:cNvPr id="7" name="object 7"/>
          <p:cNvSpPr txBox="1"/>
          <p:nvPr/>
        </p:nvSpPr>
        <p:spPr>
          <a:xfrm>
            <a:off x="7970519" y="2269108"/>
            <a:ext cx="2940050" cy="453390"/>
          </a:xfrm>
          <a:prstGeom prst="rect">
            <a:avLst/>
          </a:prstGeom>
        </p:spPr>
        <p:txBody>
          <a:bodyPr vert="horz" wrap="square" lIns="0" tIns="13335" rIns="0" bIns="0" rtlCol="0">
            <a:spAutoFit/>
          </a:bodyPr>
          <a:lstStyle/>
          <a:p>
            <a:pPr marL="351790" indent="-285750">
              <a:lnSpc>
                <a:spcPct val="100000"/>
              </a:lnSpc>
              <a:spcBef>
                <a:spcPts val="105"/>
              </a:spcBef>
              <a:buFont typeface="Arial" panose="020B0604020202020204"/>
              <a:buChar char="•"/>
              <a:tabLst>
                <a:tab pos="351790" algn="l"/>
                <a:tab pos="352425" algn="l"/>
              </a:tabLst>
            </a:pPr>
            <a:r>
              <a:rPr sz="1400" dirty="0">
                <a:solidFill>
                  <a:srgbClr val="FFFFFF"/>
                </a:solidFill>
                <a:latin typeface="宋体" panose="02010600030101010101" pitchFamily="2" charset="-122"/>
                <a:cs typeface="宋体" panose="02010600030101010101" pitchFamily="2" charset="-122"/>
              </a:rPr>
              <a:t>就医数据与档</a:t>
            </a:r>
            <a:r>
              <a:rPr sz="1400" spc="5" dirty="0">
                <a:solidFill>
                  <a:srgbClr val="FFFFFF"/>
                </a:solidFill>
                <a:latin typeface="宋体" panose="02010600030101010101" pitchFamily="2" charset="-122"/>
                <a:cs typeface="宋体" panose="02010600030101010101" pitchFamily="2" charset="-122"/>
              </a:rPr>
              <a:t>案</a:t>
            </a:r>
            <a:endParaRPr sz="1400">
              <a:latin typeface="宋体" panose="02010600030101010101" pitchFamily="2" charset="-122"/>
              <a:cs typeface="宋体" panose="02010600030101010101" pitchFamily="2" charset="-122"/>
            </a:endParaRPr>
          </a:p>
          <a:p>
            <a:pPr marL="351790" indent="-285750">
              <a:lnSpc>
                <a:spcPct val="100000"/>
              </a:lnSpc>
              <a:buFont typeface="Arial" panose="020B0604020202020204"/>
              <a:buChar char="•"/>
              <a:tabLst>
                <a:tab pos="351790" algn="l"/>
                <a:tab pos="352425" algn="l"/>
              </a:tabLst>
            </a:pPr>
            <a:r>
              <a:rPr sz="1400" dirty="0">
                <a:solidFill>
                  <a:srgbClr val="FFFFFF"/>
                </a:solidFill>
                <a:latin typeface="宋体" panose="02010600030101010101" pitchFamily="2" charset="-122"/>
                <a:cs typeface="宋体" panose="02010600030101010101" pitchFamily="2" charset="-122"/>
              </a:rPr>
              <a:t>支</a:t>
            </a:r>
            <a:r>
              <a:rPr sz="1400" spc="5" dirty="0">
                <a:solidFill>
                  <a:srgbClr val="FFFFFF"/>
                </a:solidFill>
                <a:latin typeface="宋体" panose="02010600030101010101" pitchFamily="2" charset="-122"/>
                <a:cs typeface="宋体" panose="02010600030101010101" pitchFamily="2" charset="-122"/>
              </a:rPr>
              <a:t>付</a:t>
            </a:r>
            <a:endParaRPr sz="1400">
              <a:latin typeface="宋体" panose="02010600030101010101" pitchFamily="2" charset="-122"/>
              <a:cs typeface="宋体" panose="02010600030101010101" pitchFamily="2" charset="-122"/>
            </a:endParaRPr>
          </a:p>
        </p:txBody>
      </p:sp>
      <p:sp>
        <p:nvSpPr>
          <p:cNvPr id="8" name="object 8"/>
          <p:cNvSpPr txBox="1"/>
          <p:nvPr/>
        </p:nvSpPr>
        <p:spPr>
          <a:xfrm>
            <a:off x="2683764" y="3925823"/>
            <a:ext cx="1569720" cy="315595"/>
          </a:xfrm>
          <a:prstGeom prst="rect">
            <a:avLst/>
          </a:prstGeom>
          <a:solidFill>
            <a:srgbClr val="006FC0">
              <a:alpha val="70199"/>
            </a:srgbClr>
          </a:solidFill>
        </p:spPr>
        <p:txBody>
          <a:bodyPr vert="horz" wrap="square" lIns="0" tIns="33020" rIns="0" bIns="0" rtlCol="0">
            <a:spAutoFit/>
          </a:bodyPr>
          <a:lstStyle/>
          <a:p>
            <a:pPr marL="92075">
              <a:lnSpc>
                <a:spcPct val="100000"/>
              </a:lnSpc>
              <a:spcBef>
                <a:spcPts val="260"/>
              </a:spcBef>
            </a:pPr>
            <a:r>
              <a:rPr sz="1800" dirty="0">
                <a:solidFill>
                  <a:srgbClr val="FFFFFF"/>
                </a:solidFill>
                <a:latin typeface="宋体" panose="02010600030101010101" pitchFamily="2" charset="-122"/>
                <a:cs typeface="宋体" panose="02010600030101010101" pitchFamily="2" charset="-122"/>
              </a:rPr>
              <a:t>人工智能分析</a:t>
            </a:r>
            <a:endParaRPr sz="1800">
              <a:latin typeface="宋体" panose="02010600030101010101" pitchFamily="2" charset="-122"/>
              <a:cs typeface="宋体" panose="02010600030101010101" pitchFamily="2" charset="-122"/>
            </a:endParaRPr>
          </a:p>
        </p:txBody>
      </p:sp>
      <p:sp>
        <p:nvSpPr>
          <p:cNvPr id="9" name="object 9"/>
          <p:cNvSpPr txBox="1"/>
          <p:nvPr/>
        </p:nvSpPr>
        <p:spPr>
          <a:xfrm>
            <a:off x="1498091" y="4241291"/>
            <a:ext cx="2755900" cy="306705"/>
          </a:xfrm>
          <a:prstGeom prst="rect">
            <a:avLst/>
          </a:prstGeom>
          <a:solidFill>
            <a:srgbClr val="006FC0">
              <a:alpha val="70199"/>
            </a:srgbClr>
          </a:solidFill>
        </p:spPr>
        <p:txBody>
          <a:bodyPr vert="horz" wrap="square" lIns="0" tIns="35560" rIns="0" bIns="0" rtlCol="0">
            <a:spAutoFit/>
          </a:bodyPr>
          <a:lstStyle/>
          <a:p>
            <a:pPr marL="541655" indent="-285750">
              <a:lnSpc>
                <a:spcPct val="100000"/>
              </a:lnSpc>
              <a:spcBef>
                <a:spcPts val="280"/>
              </a:spcBef>
              <a:buFont typeface="Arial" panose="020B0604020202020204"/>
              <a:buChar char="•"/>
              <a:tabLst>
                <a:tab pos="541655" algn="l"/>
                <a:tab pos="542290" algn="l"/>
              </a:tabLst>
            </a:pPr>
            <a:r>
              <a:rPr sz="1400" dirty="0">
                <a:solidFill>
                  <a:srgbClr val="FFFFFF"/>
                </a:solidFill>
                <a:latin typeface="宋体" panose="02010600030101010101" pitchFamily="2" charset="-122"/>
                <a:cs typeface="宋体" panose="02010600030101010101" pitchFamily="2" charset="-122"/>
              </a:rPr>
              <a:t>实时监测与健康干预建</a:t>
            </a:r>
            <a:r>
              <a:rPr sz="1400" spc="5" dirty="0">
                <a:solidFill>
                  <a:srgbClr val="FFFFFF"/>
                </a:solidFill>
                <a:latin typeface="宋体" panose="02010600030101010101" pitchFamily="2" charset="-122"/>
                <a:cs typeface="宋体" panose="02010600030101010101" pitchFamily="2" charset="-122"/>
              </a:rPr>
              <a:t>议</a:t>
            </a:r>
            <a:endParaRPr sz="1400">
              <a:latin typeface="宋体" panose="02010600030101010101" pitchFamily="2" charset="-122"/>
              <a:cs typeface="宋体" panose="02010600030101010101" pitchFamily="2" charset="-122"/>
            </a:endParaRPr>
          </a:p>
        </p:txBody>
      </p:sp>
      <p:sp>
        <p:nvSpPr>
          <p:cNvPr id="10" name="object 10"/>
          <p:cNvSpPr/>
          <p:nvPr/>
        </p:nvSpPr>
        <p:spPr>
          <a:xfrm>
            <a:off x="4267898" y="1972379"/>
            <a:ext cx="3756660" cy="3489493"/>
          </a:xfrm>
          <a:prstGeom prst="rect">
            <a:avLst/>
          </a:prstGeom>
          <a:blipFill>
            <a:blip r:embed="rId1" cstate="print"/>
            <a:stretch>
              <a:fillRect/>
            </a:stretch>
          </a:blipFill>
        </p:spPr>
        <p:txBody>
          <a:bodyPr wrap="square" lIns="0" tIns="0" rIns="0" bIns="0" rtlCol="0"/>
          <a:lstStyle/>
          <a:p/>
        </p:txBody>
      </p:sp>
      <p:sp>
        <p:nvSpPr>
          <p:cNvPr id="11" name="object 11"/>
          <p:cNvSpPr/>
          <p:nvPr/>
        </p:nvSpPr>
        <p:spPr>
          <a:xfrm>
            <a:off x="6461759" y="2633472"/>
            <a:ext cx="371856" cy="579120"/>
          </a:xfrm>
          <a:prstGeom prst="rect">
            <a:avLst/>
          </a:prstGeom>
          <a:blipFill>
            <a:blip r:embed="rId2" cstate="print"/>
            <a:stretch>
              <a:fillRect/>
            </a:stretch>
          </a:blipFill>
        </p:spPr>
        <p:txBody>
          <a:bodyPr wrap="square" lIns="0" tIns="0" rIns="0" bIns="0" rtlCol="0"/>
          <a:lstStyle/>
          <a:p/>
        </p:txBody>
      </p:sp>
      <p:sp>
        <p:nvSpPr>
          <p:cNvPr id="12" name="object 12"/>
          <p:cNvSpPr/>
          <p:nvPr/>
        </p:nvSpPr>
        <p:spPr>
          <a:xfrm>
            <a:off x="4850891" y="2598420"/>
            <a:ext cx="371856" cy="367284"/>
          </a:xfrm>
          <a:prstGeom prst="rect">
            <a:avLst/>
          </a:prstGeom>
          <a:blipFill>
            <a:blip r:embed="rId3" cstate="print"/>
            <a:stretch>
              <a:fillRect/>
            </a:stretch>
          </a:blipFill>
        </p:spPr>
        <p:txBody>
          <a:bodyPr wrap="square" lIns="0" tIns="0" rIns="0" bIns="0" rtlCol="0"/>
          <a:lstStyle/>
          <a:p/>
        </p:txBody>
      </p:sp>
      <p:sp>
        <p:nvSpPr>
          <p:cNvPr id="13" name="object 13"/>
          <p:cNvSpPr/>
          <p:nvPr/>
        </p:nvSpPr>
        <p:spPr>
          <a:xfrm>
            <a:off x="5198364" y="4066032"/>
            <a:ext cx="615696" cy="481584"/>
          </a:xfrm>
          <a:prstGeom prst="rect">
            <a:avLst/>
          </a:prstGeom>
          <a:blipFill>
            <a:blip r:embed="rId4" cstate="print"/>
            <a:stretch>
              <a:fillRect/>
            </a:stretch>
          </a:blipFill>
        </p:spPr>
        <p:txBody>
          <a:bodyPr wrap="square" lIns="0" tIns="0" rIns="0" bIns="0" rtlCol="0"/>
          <a:lstStyle/>
          <a:p/>
        </p:txBody>
      </p:sp>
      <p:sp>
        <p:nvSpPr>
          <p:cNvPr id="14" name="object 14"/>
          <p:cNvSpPr/>
          <p:nvPr/>
        </p:nvSpPr>
        <p:spPr>
          <a:xfrm>
            <a:off x="4619625" y="3424228"/>
            <a:ext cx="1772920" cy="1765300"/>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6861047" y="4285488"/>
            <a:ext cx="553211" cy="656844"/>
          </a:xfrm>
          <a:prstGeom prst="rect">
            <a:avLst/>
          </a:prstGeom>
          <a:blipFill>
            <a:blip r:embed="rId6" cstate="print"/>
            <a:stretch>
              <a:fillRect/>
            </a:stretch>
          </a:blipFill>
        </p:spPr>
        <p:txBody>
          <a:bodyPr wrap="square" lIns="0" tIns="0" rIns="0" bIns="0" rtlCol="0"/>
          <a:lstStyle/>
          <a:p/>
        </p:txBody>
      </p:sp>
      <p:sp>
        <p:nvSpPr>
          <p:cNvPr id="16" name="object 16"/>
          <p:cNvSpPr txBox="1"/>
          <p:nvPr/>
        </p:nvSpPr>
        <p:spPr>
          <a:xfrm>
            <a:off x="8159750" y="3348354"/>
            <a:ext cx="1125855" cy="228600"/>
          </a:xfrm>
          <a:prstGeom prst="rect">
            <a:avLst/>
          </a:prstGeom>
        </p:spPr>
        <p:txBody>
          <a:bodyPr vert="horz" wrap="square" lIns="0" tIns="0" rIns="0" bIns="0" rtlCol="0">
            <a:spAutoFit/>
          </a:bodyPr>
          <a:lstStyle/>
          <a:p>
            <a:pPr>
              <a:lnSpc>
                <a:spcPts val="1710"/>
              </a:lnSpc>
            </a:pPr>
            <a:r>
              <a:rPr sz="1800" spc="-15" dirty="0">
                <a:solidFill>
                  <a:srgbClr val="FFFFFF"/>
                </a:solidFill>
                <a:latin typeface="Calibri" panose="020F0502020204030204"/>
                <a:cs typeface="Calibri" panose="020F0502020204030204"/>
              </a:rPr>
              <a:t>Wellness</a:t>
            </a:r>
            <a:r>
              <a:rPr sz="1800" spc="-65" dirty="0">
                <a:solidFill>
                  <a:srgbClr val="FFFFFF"/>
                </a:solidFill>
                <a:latin typeface="Calibri" panose="020F0502020204030204"/>
                <a:cs typeface="Calibri" panose="020F0502020204030204"/>
              </a:rPr>
              <a:t> </a:t>
            </a:r>
            <a:r>
              <a:rPr sz="1800" spc="-5" dirty="0">
                <a:solidFill>
                  <a:srgbClr val="FFFFFF"/>
                </a:solidFill>
                <a:latin typeface="Calibri" panose="020F0502020204030204"/>
                <a:cs typeface="Calibri" panose="020F0502020204030204"/>
              </a:rPr>
              <a:t>Kit</a:t>
            </a:r>
            <a:endParaRPr sz="1800">
              <a:latin typeface="Calibri" panose="020F0502020204030204"/>
              <a:cs typeface="Calibri" panose="020F0502020204030204"/>
            </a:endParaRPr>
          </a:p>
        </p:txBody>
      </p:sp>
      <p:sp>
        <p:nvSpPr>
          <p:cNvPr id="17" name="object 17"/>
          <p:cNvSpPr txBox="1"/>
          <p:nvPr/>
        </p:nvSpPr>
        <p:spPr>
          <a:xfrm>
            <a:off x="8016240" y="2983992"/>
            <a:ext cx="2895600" cy="2138680"/>
          </a:xfrm>
          <a:prstGeom prst="rect">
            <a:avLst/>
          </a:prstGeom>
          <a:solidFill>
            <a:srgbClr val="006FC0">
              <a:alpha val="70199"/>
            </a:srgbClr>
          </a:solidFill>
        </p:spPr>
        <p:txBody>
          <a:bodyPr vert="horz" wrap="square" lIns="0" tIns="32384" rIns="0" bIns="0" rtlCol="0">
            <a:spAutoFit/>
          </a:bodyPr>
          <a:lstStyle/>
          <a:p>
            <a:pPr marL="92075">
              <a:lnSpc>
                <a:spcPct val="100000"/>
              </a:lnSpc>
              <a:spcBef>
                <a:spcPts val="255"/>
              </a:spcBef>
            </a:pPr>
            <a:r>
              <a:rPr sz="1800" spc="-45" dirty="0">
                <a:solidFill>
                  <a:srgbClr val="FFFFFF"/>
                </a:solidFill>
                <a:latin typeface="Calibri" panose="020F0502020204030204"/>
                <a:cs typeface="Calibri" panose="020F0502020204030204"/>
              </a:rPr>
              <a:t>IOT:</a:t>
            </a:r>
            <a:r>
              <a:rPr sz="1800" spc="-10" dirty="0">
                <a:solidFill>
                  <a:srgbClr val="FFFFFF"/>
                </a:solidFill>
                <a:latin typeface="Calibri" panose="020F0502020204030204"/>
                <a:cs typeface="Calibri" panose="020F0502020204030204"/>
              </a:rPr>
              <a:t> </a:t>
            </a:r>
            <a:r>
              <a:rPr sz="1800" dirty="0">
                <a:solidFill>
                  <a:srgbClr val="FFFFFF"/>
                </a:solidFill>
                <a:latin typeface="宋体" panose="02010600030101010101" pitchFamily="2" charset="-122"/>
                <a:cs typeface="宋体" panose="02010600030101010101" pitchFamily="2" charset="-122"/>
              </a:rPr>
              <a:t>家庭健康宝盒</a:t>
            </a:r>
            <a:endParaRPr sz="1800">
              <a:latin typeface="宋体" panose="02010600030101010101" pitchFamily="2" charset="-122"/>
              <a:cs typeface="宋体" panose="02010600030101010101" pitchFamily="2" charset="-122"/>
            </a:endParaRPr>
          </a:p>
          <a:p>
            <a:pPr marL="377825" indent="-285750">
              <a:lnSpc>
                <a:spcPct val="100000"/>
              </a:lnSpc>
              <a:spcBef>
                <a:spcPts val="415"/>
              </a:spcBef>
              <a:buFont typeface="Arial" panose="020B0604020202020204"/>
              <a:buChar char="•"/>
              <a:tabLst>
                <a:tab pos="377190" algn="l"/>
                <a:tab pos="377825" algn="l"/>
              </a:tabLst>
            </a:pPr>
            <a:r>
              <a:rPr sz="1400" dirty="0">
                <a:solidFill>
                  <a:srgbClr val="FFFFFF"/>
                </a:solidFill>
                <a:latin typeface="宋体" panose="02010600030101010101" pitchFamily="2" charset="-122"/>
                <a:cs typeface="宋体" panose="02010600030101010101" pitchFamily="2" charset="-122"/>
              </a:rPr>
              <a:t>智能手</a:t>
            </a:r>
            <a:r>
              <a:rPr sz="1400" spc="5" dirty="0">
                <a:solidFill>
                  <a:srgbClr val="FFFFFF"/>
                </a:solidFill>
                <a:latin typeface="宋体" panose="02010600030101010101" pitchFamily="2" charset="-122"/>
                <a:cs typeface="宋体" panose="02010600030101010101" pitchFamily="2" charset="-122"/>
              </a:rPr>
              <a:t>机</a:t>
            </a:r>
            <a:endParaRPr sz="1400">
              <a:latin typeface="宋体" panose="02010600030101010101" pitchFamily="2" charset="-122"/>
              <a:cs typeface="宋体" panose="02010600030101010101" pitchFamily="2" charset="-122"/>
            </a:endParaRPr>
          </a:p>
          <a:p>
            <a:pPr marL="377825" indent="-285750">
              <a:lnSpc>
                <a:spcPct val="100000"/>
              </a:lnSpc>
              <a:spcBef>
                <a:spcPts val="5"/>
              </a:spcBef>
              <a:buFont typeface="Arial" panose="020B0604020202020204"/>
              <a:buChar char="•"/>
              <a:tabLst>
                <a:tab pos="377190" algn="l"/>
                <a:tab pos="377825" algn="l"/>
              </a:tabLst>
            </a:pPr>
            <a:r>
              <a:rPr sz="1400" spc="-5" dirty="0">
                <a:solidFill>
                  <a:srgbClr val="FFFFFF"/>
                </a:solidFill>
                <a:latin typeface="Calibri" panose="020F0502020204030204"/>
                <a:cs typeface="Calibri" panose="020F0502020204030204"/>
              </a:rPr>
              <a:t>DNA</a:t>
            </a:r>
            <a:r>
              <a:rPr sz="1400" dirty="0">
                <a:solidFill>
                  <a:srgbClr val="FFFFFF"/>
                </a:solidFill>
                <a:latin typeface="宋体" panose="02010600030101010101" pitchFamily="2" charset="-122"/>
                <a:cs typeface="宋体" panose="02010600030101010101" pitchFamily="2" charset="-122"/>
              </a:rPr>
              <a:t>检</a:t>
            </a:r>
            <a:r>
              <a:rPr sz="1400" spc="5" dirty="0">
                <a:solidFill>
                  <a:srgbClr val="FFFFFF"/>
                </a:solidFill>
                <a:latin typeface="宋体" panose="02010600030101010101" pitchFamily="2" charset="-122"/>
                <a:cs typeface="宋体" panose="02010600030101010101" pitchFamily="2" charset="-122"/>
              </a:rPr>
              <a:t>测</a:t>
            </a:r>
            <a:endParaRPr sz="1400">
              <a:latin typeface="宋体" panose="02010600030101010101" pitchFamily="2" charset="-122"/>
              <a:cs typeface="宋体" panose="02010600030101010101" pitchFamily="2" charset="-122"/>
            </a:endParaRPr>
          </a:p>
          <a:p>
            <a:pPr marL="377825" indent="-285750">
              <a:lnSpc>
                <a:spcPct val="100000"/>
              </a:lnSpc>
              <a:buFont typeface="Arial" panose="020B0604020202020204"/>
              <a:buChar char="•"/>
              <a:tabLst>
                <a:tab pos="377190" algn="l"/>
                <a:tab pos="377825" algn="l"/>
              </a:tabLst>
            </a:pPr>
            <a:r>
              <a:rPr sz="1400" dirty="0">
                <a:solidFill>
                  <a:srgbClr val="FFFFFF"/>
                </a:solidFill>
                <a:latin typeface="宋体" panose="02010600030101010101" pitchFamily="2" charset="-122"/>
                <a:cs typeface="宋体" panose="02010600030101010101" pitchFamily="2" charset="-122"/>
              </a:rPr>
              <a:t>血压监</a:t>
            </a:r>
            <a:r>
              <a:rPr sz="1400" spc="5" dirty="0">
                <a:solidFill>
                  <a:srgbClr val="FFFFFF"/>
                </a:solidFill>
                <a:latin typeface="宋体" panose="02010600030101010101" pitchFamily="2" charset="-122"/>
                <a:cs typeface="宋体" panose="02010600030101010101" pitchFamily="2" charset="-122"/>
              </a:rPr>
              <a:t>测</a:t>
            </a:r>
            <a:endParaRPr sz="1400">
              <a:latin typeface="宋体" panose="02010600030101010101" pitchFamily="2" charset="-122"/>
              <a:cs typeface="宋体" panose="02010600030101010101" pitchFamily="2" charset="-122"/>
            </a:endParaRPr>
          </a:p>
          <a:p>
            <a:pPr marL="377825" indent="-285750">
              <a:lnSpc>
                <a:spcPct val="100000"/>
              </a:lnSpc>
              <a:buFont typeface="Arial" panose="020B0604020202020204"/>
              <a:buChar char="•"/>
              <a:tabLst>
                <a:tab pos="377190" algn="l"/>
                <a:tab pos="377825" algn="l"/>
              </a:tabLst>
            </a:pPr>
            <a:r>
              <a:rPr sz="1400" dirty="0">
                <a:solidFill>
                  <a:srgbClr val="FFFFFF"/>
                </a:solidFill>
                <a:latin typeface="宋体" panose="02010600030101010101" pitchFamily="2" charset="-122"/>
                <a:cs typeface="宋体" panose="02010600030101010101" pitchFamily="2" charset="-122"/>
              </a:rPr>
              <a:t>血糖监</a:t>
            </a:r>
            <a:r>
              <a:rPr sz="1400" spc="5" dirty="0">
                <a:solidFill>
                  <a:srgbClr val="FFFFFF"/>
                </a:solidFill>
                <a:latin typeface="宋体" panose="02010600030101010101" pitchFamily="2" charset="-122"/>
                <a:cs typeface="宋体" panose="02010600030101010101" pitchFamily="2" charset="-122"/>
              </a:rPr>
              <a:t>测</a:t>
            </a:r>
            <a:endParaRPr sz="1400">
              <a:latin typeface="宋体" panose="02010600030101010101" pitchFamily="2" charset="-122"/>
              <a:cs typeface="宋体" panose="02010600030101010101" pitchFamily="2" charset="-122"/>
            </a:endParaRPr>
          </a:p>
          <a:p>
            <a:pPr marL="377825" indent="-285750">
              <a:lnSpc>
                <a:spcPct val="100000"/>
              </a:lnSpc>
              <a:buFont typeface="Arial" panose="020B0604020202020204"/>
              <a:buChar char="•"/>
              <a:tabLst>
                <a:tab pos="377190" algn="l"/>
                <a:tab pos="377825" algn="l"/>
              </a:tabLst>
            </a:pPr>
            <a:r>
              <a:rPr sz="1400" dirty="0">
                <a:solidFill>
                  <a:srgbClr val="FFFFFF"/>
                </a:solidFill>
                <a:latin typeface="宋体" panose="02010600030101010101" pitchFamily="2" charset="-122"/>
                <a:cs typeface="宋体" panose="02010600030101010101" pitchFamily="2" charset="-122"/>
              </a:rPr>
              <a:t>胆固醇监</a:t>
            </a:r>
            <a:r>
              <a:rPr sz="1400" spc="5" dirty="0">
                <a:solidFill>
                  <a:srgbClr val="FFFFFF"/>
                </a:solidFill>
                <a:latin typeface="宋体" panose="02010600030101010101" pitchFamily="2" charset="-122"/>
                <a:cs typeface="宋体" panose="02010600030101010101" pitchFamily="2" charset="-122"/>
              </a:rPr>
              <a:t>测</a:t>
            </a:r>
            <a:endParaRPr sz="1400">
              <a:latin typeface="宋体" panose="02010600030101010101" pitchFamily="2" charset="-122"/>
              <a:cs typeface="宋体" panose="02010600030101010101" pitchFamily="2" charset="-122"/>
            </a:endParaRPr>
          </a:p>
          <a:p>
            <a:pPr marL="377825" indent="-285750">
              <a:lnSpc>
                <a:spcPct val="100000"/>
              </a:lnSpc>
              <a:buFont typeface="Arial" panose="020B0604020202020204"/>
              <a:buChar char="•"/>
              <a:tabLst>
                <a:tab pos="377190" algn="l"/>
                <a:tab pos="377825" algn="l"/>
              </a:tabLst>
            </a:pPr>
            <a:r>
              <a:rPr sz="1400" dirty="0">
                <a:solidFill>
                  <a:srgbClr val="FFFFFF"/>
                </a:solidFill>
                <a:latin typeface="宋体" panose="02010600030101010101" pitchFamily="2" charset="-122"/>
                <a:cs typeface="宋体" panose="02010600030101010101" pitchFamily="2" charset="-122"/>
              </a:rPr>
              <a:t>指尖血氧</a:t>
            </a:r>
            <a:r>
              <a:rPr sz="1400" spc="5" dirty="0">
                <a:solidFill>
                  <a:srgbClr val="FFFFFF"/>
                </a:solidFill>
                <a:latin typeface="宋体" panose="02010600030101010101" pitchFamily="2" charset="-122"/>
                <a:cs typeface="宋体" panose="02010600030101010101" pitchFamily="2" charset="-122"/>
              </a:rPr>
              <a:t>计</a:t>
            </a:r>
            <a:endParaRPr sz="1400">
              <a:latin typeface="宋体" panose="02010600030101010101" pitchFamily="2" charset="-122"/>
              <a:cs typeface="宋体" panose="02010600030101010101" pitchFamily="2" charset="-122"/>
            </a:endParaRPr>
          </a:p>
          <a:p>
            <a:pPr marL="377825" indent="-285750">
              <a:lnSpc>
                <a:spcPct val="100000"/>
              </a:lnSpc>
              <a:buFont typeface="Arial" panose="020B0604020202020204"/>
              <a:buChar char="•"/>
              <a:tabLst>
                <a:tab pos="377190" algn="l"/>
                <a:tab pos="377825" algn="l"/>
              </a:tabLst>
            </a:pPr>
            <a:r>
              <a:rPr sz="1400" dirty="0">
                <a:solidFill>
                  <a:srgbClr val="FFFFFF"/>
                </a:solidFill>
                <a:latin typeface="宋体" panose="02010600030101010101" pitchFamily="2" charset="-122"/>
                <a:cs typeface="宋体" panose="02010600030101010101" pitchFamily="2" charset="-122"/>
              </a:rPr>
              <a:t>体重监</a:t>
            </a:r>
            <a:r>
              <a:rPr sz="1400" spc="5" dirty="0">
                <a:solidFill>
                  <a:srgbClr val="FFFFFF"/>
                </a:solidFill>
                <a:latin typeface="宋体" panose="02010600030101010101" pitchFamily="2" charset="-122"/>
                <a:cs typeface="宋体" panose="02010600030101010101" pitchFamily="2" charset="-122"/>
              </a:rPr>
              <a:t>测</a:t>
            </a:r>
            <a:endParaRPr sz="1400">
              <a:latin typeface="宋体" panose="02010600030101010101" pitchFamily="2" charset="-122"/>
              <a:cs typeface="宋体" panose="02010600030101010101" pitchFamily="2" charset="-122"/>
            </a:endParaRPr>
          </a:p>
          <a:p>
            <a:pPr marL="377825" indent="-285750">
              <a:lnSpc>
                <a:spcPct val="100000"/>
              </a:lnSpc>
              <a:buFont typeface="Arial" panose="020B0604020202020204"/>
              <a:buChar char="•"/>
              <a:tabLst>
                <a:tab pos="377190" algn="l"/>
                <a:tab pos="377825" algn="l"/>
              </a:tabLst>
            </a:pPr>
            <a:r>
              <a:rPr sz="1400" dirty="0">
                <a:solidFill>
                  <a:srgbClr val="FFFFFF"/>
                </a:solidFill>
                <a:latin typeface="宋体" panose="02010600030101010101" pitchFamily="2" charset="-122"/>
                <a:cs typeface="宋体" panose="02010600030101010101" pitchFamily="2" charset="-122"/>
              </a:rPr>
              <a:t>手机末端最后一键急救呼</a:t>
            </a:r>
            <a:r>
              <a:rPr sz="1400" spc="5" dirty="0">
                <a:solidFill>
                  <a:srgbClr val="FFFFFF"/>
                </a:solidFill>
                <a:latin typeface="宋体" panose="02010600030101010101" pitchFamily="2" charset="-122"/>
                <a:cs typeface="宋体" panose="02010600030101010101" pitchFamily="2" charset="-122"/>
              </a:rPr>
              <a:t>叫</a:t>
            </a:r>
            <a:endParaRPr sz="1400">
              <a:latin typeface="宋体" panose="02010600030101010101" pitchFamily="2" charset="-122"/>
              <a:cs typeface="宋体" panose="02010600030101010101" pitchFamily="2" charset="-122"/>
            </a:endParaRPr>
          </a:p>
        </p:txBody>
      </p:sp>
      <p:sp>
        <p:nvSpPr>
          <p:cNvPr id="18" name="object 18"/>
          <p:cNvSpPr txBox="1"/>
          <p:nvPr/>
        </p:nvSpPr>
        <p:spPr>
          <a:xfrm>
            <a:off x="10118090" y="6290786"/>
            <a:ext cx="90805" cy="178435"/>
          </a:xfrm>
          <a:prstGeom prst="rect">
            <a:avLst/>
          </a:prstGeom>
        </p:spPr>
        <p:txBody>
          <a:bodyPr vert="horz" wrap="square" lIns="0" tIns="0" rIns="0" bIns="0" rtlCol="0">
            <a:spAutoFit/>
          </a:bodyPr>
          <a:lstStyle/>
          <a:p>
            <a:pPr>
              <a:lnSpc>
                <a:spcPts val="1335"/>
              </a:lnSpc>
            </a:pPr>
            <a:r>
              <a:rPr sz="1400" dirty="0">
                <a:latin typeface="Calibri" panose="020F0502020204030204"/>
                <a:cs typeface="Calibri" panose="020F0502020204030204"/>
              </a:rPr>
              <a:t>7</a:t>
            </a:r>
            <a:endParaRPr sz="1400">
              <a:latin typeface="Calibri" panose="020F0502020204030204"/>
              <a:cs typeface="Calibri" panose="020F0502020204030204"/>
            </a:endParaRPr>
          </a:p>
        </p:txBody>
      </p:sp>
      <p:sp>
        <p:nvSpPr>
          <p:cNvPr id="19" name="object 19"/>
          <p:cNvSpPr txBox="1">
            <a:spLocks noGrp="1"/>
          </p:cNvSpPr>
          <p:nvPr>
            <p:ph type="title"/>
          </p:nvPr>
        </p:nvSpPr>
        <p:spPr>
          <a:xfrm>
            <a:off x="1898650" y="311785"/>
            <a:ext cx="8494395"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latin typeface="微软雅黑" panose="020B0503020204020204" charset="-122"/>
                <a:ea typeface="+mn-ea"/>
                <a:cs typeface="微软雅黑" panose="020B0503020204020204" charset="-122"/>
              </a:rPr>
              <a:t>智慧医疗 - 魏氏医疗和芬兰Mediconsult公司的合作项目</a:t>
            </a:r>
            <a:endParaRPr kern="1200" dirty="0">
              <a:solidFill>
                <a:schemeClr val="tx1"/>
              </a:solidFill>
              <a:latin typeface="微软雅黑" panose="020B0503020204020204" charset="-122"/>
              <a:ea typeface="+mn-ea"/>
              <a:cs typeface="微软雅黑" panose="020B0503020204020204" charset="-122"/>
            </a:endParaRPr>
          </a:p>
        </p:txBody>
      </p:sp>
      <p:sp>
        <p:nvSpPr>
          <p:cNvPr id="20" name="object 20"/>
          <p:cNvSpPr txBox="1"/>
          <p:nvPr/>
        </p:nvSpPr>
        <p:spPr>
          <a:xfrm>
            <a:off x="2089150" y="5579745"/>
            <a:ext cx="5960110" cy="512445"/>
          </a:xfrm>
          <a:prstGeom prst="rect">
            <a:avLst/>
          </a:prstGeom>
        </p:spPr>
        <p:txBody>
          <a:bodyPr vert="horz" wrap="square" lIns="0" tIns="12065" rIns="0" bIns="0" rtlCol="0">
            <a:spAutoFit/>
          </a:bodyPr>
          <a:lstStyle/>
          <a:p>
            <a:pPr marL="298450" marR="5080" indent="-285750">
              <a:lnSpc>
                <a:spcPct val="100000"/>
              </a:lnSpc>
              <a:spcBef>
                <a:spcPts val="95"/>
              </a:spcBef>
              <a:buFont typeface="Arial" panose="020B0604020202020204"/>
              <a:buChar char="•"/>
              <a:tabLst>
                <a:tab pos="297815" algn="l"/>
                <a:tab pos="298450" algn="l"/>
              </a:tabLst>
            </a:pPr>
            <a:r>
              <a:rPr sz="1600" dirty="0">
                <a:latin typeface="宋体" panose="02010600030101010101" pitchFamily="2" charset="-122"/>
                <a:cs typeface="宋体" panose="02010600030101010101" pitchFamily="2" charset="-122"/>
              </a:rPr>
              <a:t>魏氏医疗将和芬兰的</a:t>
            </a:r>
            <a:r>
              <a:rPr sz="1600" u="sng" spc="-5" dirty="0">
                <a:solidFill>
                  <a:srgbClr val="0562C1"/>
                </a:solidFill>
                <a:uFill>
                  <a:solidFill>
                    <a:srgbClr val="0562C1"/>
                  </a:solidFill>
                </a:uFill>
                <a:latin typeface="Calibri" panose="020F0502020204030204"/>
                <a:cs typeface="Calibri" panose="020F0502020204030204"/>
              </a:rPr>
              <a:t>Mediconsult</a:t>
            </a:r>
            <a:r>
              <a:rPr sz="1600" spc="-80" dirty="0">
                <a:solidFill>
                  <a:srgbClr val="0562C1"/>
                </a:solidFill>
                <a:latin typeface="Calibri" panose="020F0502020204030204"/>
                <a:cs typeface="Calibri" panose="020F0502020204030204"/>
              </a:rPr>
              <a:t> </a:t>
            </a:r>
            <a:r>
              <a:rPr sz="1600" dirty="0">
                <a:latin typeface="宋体" panose="02010600030101010101" pitchFamily="2" charset="-122"/>
                <a:cs typeface="宋体" panose="02010600030101010101" pitchFamily="2" charset="-122"/>
              </a:rPr>
              <a:t>公司共同建设并改进这个</a:t>
            </a:r>
            <a:r>
              <a:rPr sz="1600" spc="-5" dirty="0">
                <a:latin typeface="Calibri" panose="020F0502020204030204"/>
                <a:cs typeface="Calibri" panose="020F0502020204030204"/>
              </a:rPr>
              <a:t>app</a:t>
            </a:r>
            <a:r>
              <a:rPr sz="1600" spc="-5" dirty="0">
                <a:latin typeface="宋体" panose="02010600030101010101" pitchFamily="2" charset="-122"/>
                <a:cs typeface="宋体" panose="02010600030101010101" pitchFamily="2" charset="-122"/>
              </a:rPr>
              <a:t>。 </a:t>
            </a:r>
            <a:r>
              <a:rPr sz="1600" dirty="0">
                <a:latin typeface="宋体" panose="02010600030101010101" pitchFamily="2" charset="-122"/>
                <a:cs typeface="宋体" panose="02010600030101010101" pitchFamily="2" charset="-122"/>
              </a:rPr>
              <a:t>在芬兰，此</a:t>
            </a:r>
            <a:r>
              <a:rPr sz="1600" spc="-5" dirty="0">
                <a:latin typeface="Calibri" panose="020F0502020204030204"/>
                <a:cs typeface="Calibri" panose="020F0502020204030204"/>
              </a:rPr>
              <a:t>app</a:t>
            </a:r>
            <a:r>
              <a:rPr sz="1600" dirty="0">
                <a:latin typeface="宋体" panose="02010600030101010101" pitchFamily="2" charset="-122"/>
                <a:cs typeface="宋体" panose="02010600030101010101" pitchFamily="2" charset="-122"/>
              </a:rPr>
              <a:t>已经服务了</a:t>
            </a:r>
            <a:r>
              <a:rPr sz="1600" spc="-5" dirty="0">
                <a:latin typeface="Calibri" panose="020F0502020204030204"/>
                <a:cs typeface="Calibri" panose="020F0502020204030204"/>
              </a:rPr>
              <a:t>17</a:t>
            </a:r>
            <a:r>
              <a:rPr sz="1600" dirty="0">
                <a:latin typeface="宋体" panose="02010600030101010101" pitchFamily="2" charset="-122"/>
                <a:cs typeface="宋体" panose="02010600030101010101" pitchFamily="2" charset="-122"/>
              </a:rPr>
              <a:t>万病人和</a:t>
            </a:r>
            <a:r>
              <a:rPr sz="1600" spc="-5" dirty="0">
                <a:latin typeface="Calibri" panose="020F0502020204030204"/>
                <a:cs typeface="Calibri" panose="020F0502020204030204"/>
              </a:rPr>
              <a:t>7</a:t>
            </a:r>
            <a:r>
              <a:rPr sz="1600" dirty="0">
                <a:latin typeface="宋体" panose="02010600030101010101" pitchFamily="2" charset="-122"/>
                <a:cs typeface="宋体" panose="02010600030101010101" pitchFamily="2" charset="-122"/>
              </a:rPr>
              <a:t>千名医护人员</a:t>
            </a:r>
            <a:r>
              <a:rPr sz="1600" spc="-5" dirty="0">
                <a:latin typeface="宋体" panose="02010600030101010101" pitchFamily="2" charset="-122"/>
                <a:cs typeface="宋体" panose="02010600030101010101" pitchFamily="2" charset="-122"/>
              </a:rPr>
              <a:t>。</a:t>
            </a:r>
            <a:endParaRPr sz="1600">
              <a:latin typeface="宋体" panose="02010600030101010101" pitchFamily="2" charset="-122"/>
              <a:cs typeface="宋体" panose="02010600030101010101" pitchFamily="2" charset="-122"/>
            </a:endParaRPr>
          </a:p>
        </p:txBody>
      </p:sp>
      <p:sp>
        <p:nvSpPr>
          <p:cNvPr id="21" name="object 21"/>
          <p:cNvSpPr txBox="1"/>
          <p:nvPr/>
        </p:nvSpPr>
        <p:spPr>
          <a:xfrm>
            <a:off x="2089150" y="6311265"/>
            <a:ext cx="2737485" cy="268605"/>
          </a:xfrm>
          <a:prstGeom prst="rect">
            <a:avLst/>
          </a:prstGeom>
        </p:spPr>
        <p:txBody>
          <a:bodyPr vert="horz" wrap="square" lIns="0" tIns="12065" rIns="0" bIns="0" rtlCol="0">
            <a:spAutoFit/>
          </a:bodyPr>
          <a:lstStyle/>
          <a:p>
            <a:pPr marL="298450" indent="-285750">
              <a:lnSpc>
                <a:spcPct val="100000"/>
              </a:lnSpc>
              <a:spcBef>
                <a:spcPts val="95"/>
              </a:spcBef>
              <a:buFont typeface="Arial" panose="020B0604020202020204"/>
              <a:buChar char="•"/>
              <a:tabLst>
                <a:tab pos="297815" algn="l"/>
                <a:tab pos="298450" algn="l"/>
              </a:tabLst>
            </a:pPr>
            <a:r>
              <a:rPr sz="1600" spc="-35" dirty="0">
                <a:latin typeface="Calibri" panose="020F0502020204030204"/>
                <a:cs typeface="Calibri" panose="020F0502020204030204"/>
              </a:rPr>
              <a:t>R</a:t>
            </a:r>
            <a:r>
              <a:rPr sz="1600" spc="-5" dirty="0">
                <a:latin typeface="Calibri" panose="020F0502020204030204"/>
                <a:cs typeface="Calibri" panose="020F0502020204030204"/>
              </a:rPr>
              <a:t>eg</a:t>
            </a:r>
            <a:r>
              <a:rPr sz="1600" spc="-10" dirty="0">
                <a:latin typeface="Calibri" panose="020F0502020204030204"/>
                <a:cs typeface="Calibri" panose="020F0502020204030204"/>
              </a:rPr>
              <a:t>i</a:t>
            </a:r>
            <a:r>
              <a:rPr sz="1600" spc="-5" dirty="0">
                <a:latin typeface="Calibri" panose="020F0502020204030204"/>
                <a:cs typeface="Calibri" panose="020F0502020204030204"/>
              </a:rPr>
              <a:t>s</a:t>
            </a:r>
            <a:r>
              <a:rPr sz="1600" dirty="0">
                <a:latin typeface="宋体" panose="02010600030101010101" pitchFamily="2" charset="-122"/>
                <a:cs typeface="宋体" panose="02010600030101010101" pitchFamily="2" charset="-122"/>
              </a:rPr>
              <a:t>大学提供</a:t>
            </a:r>
            <a:r>
              <a:rPr sz="1600" spc="-5" dirty="0">
                <a:latin typeface="Calibri" panose="020F0502020204030204"/>
                <a:cs typeface="Calibri" panose="020F0502020204030204"/>
              </a:rPr>
              <a:t>AI</a:t>
            </a:r>
            <a:r>
              <a:rPr sz="1600" dirty="0">
                <a:latin typeface="宋体" panose="02010600030101010101" pitchFamily="2" charset="-122"/>
                <a:cs typeface="宋体" panose="02010600030101010101" pitchFamily="2" charset="-122"/>
              </a:rPr>
              <a:t>技术支持</a:t>
            </a:r>
            <a:r>
              <a:rPr sz="1600" spc="-5" dirty="0">
                <a:latin typeface="宋体" panose="02010600030101010101" pitchFamily="2" charset="-122"/>
                <a:cs typeface="宋体" panose="02010600030101010101" pitchFamily="2" charset="-122"/>
              </a:rPr>
              <a:t>。</a:t>
            </a:r>
            <a:endParaRPr sz="1600">
              <a:latin typeface="宋体" panose="02010600030101010101" pitchFamily="2" charset="-122"/>
              <a:cs typeface="宋体" panose="02010600030101010101" pitchFamily="2" charset="-122"/>
            </a:endParaRPr>
          </a:p>
        </p:txBody>
      </p:sp>
      <p:sp>
        <p:nvSpPr>
          <p:cNvPr id="22" name="object 22"/>
          <p:cNvSpPr/>
          <p:nvPr/>
        </p:nvSpPr>
        <p:spPr>
          <a:xfrm>
            <a:off x="342900" y="5664708"/>
            <a:ext cx="1281631" cy="848948"/>
          </a:xfrm>
          <a:prstGeom prst="rect">
            <a:avLst/>
          </a:prstGeom>
          <a:blipFill>
            <a:blip r:embed="rId7" cstate="print"/>
            <a:stretch>
              <a:fillRect/>
            </a:stretch>
          </a:blipFill>
        </p:spPr>
        <p:txBody>
          <a:bodyPr wrap="square" lIns="0" tIns="0" rIns="0" bIns="0" rtlCol="0"/>
          <a:lstStyle/>
          <a:p/>
        </p:txBody>
      </p:sp>
      <p:sp>
        <p:nvSpPr>
          <p:cNvPr id="23" name="object 23"/>
          <p:cNvSpPr/>
          <p:nvPr/>
        </p:nvSpPr>
        <p:spPr>
          <a:xfrm>
            <a:off x="8390322" y="5529071"/>
            <a:ext cx="2649533" cy="1135380"/>
          </a:xfrm>
          <a:prstGeom prst="rect">
            <a:avLst/>
          </a:prstGeom>
          <a:blipFill>
            <a:blip r:embed="rId8" cstate="print"/>
            <a:stretch>
              <a:fillRect/>
            </a:stretch>
          </a:blipFill>
        </p:spPr>
        <p:txBody>
          <a:bodyPr wrap="square" lIns="0" tIns="0" rIns="0" bIns="0" rtlCol="0"/>
          <a:lstStyle/>
          <a:p/>
        </p:txBody>
      </p:sp>
      <p:sp>
        <p:nvSpPr>
          <p:cNvPr id="24" name="object 24"/>
          <p:cNvSpPr txBox="1"/>
          <p:nvPr/>
        </p:nvSpPr>
        <p:spPr>
          <a:xfrm>
            <a:off x="678815" y="1308734"/>
            <a:ext cx="1072642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宋体" panose="02010600030101010101" pitchFamily="2" charset="-122"/>
                <a:cs typeface="宋体" panose="02010600030101010101" pitchFamily="2" charset="-122"/>
              </a:rPr>
              <a:t>一个汉语和英语双语</a:t>
            </a:r>
            <a:r>
              <a:rPr sz="1800" b="1" spc="-5" dirty="0">
                <a:latin typeface="Calibri" panose="020F0502020204030204"/>
                <a:cs typeface="Calibri" panose="020F0502020204030204"/>
              </a:rPr>
              <a:t>app</a:t>
            </a:r>
            <a:r>
              <a:rPr sz="1800" b="1" spc="-5" dirty="0">
                <a:latin typeface="宋体" panose="02010600030101010101" pitchFamily="2" charset="-122"/>
                <a:cs typeface="宋体" panose="02010600030101010101" pitchFamily="2" charset="-122"/>
              </a:rPr>
              <a:t>，</a:t>
            </a:r>
            <a:r>
              <a:rPr sz="1800" b="1" dirty="0">
                <a:latin typeface="宋体" panose="02010600030101010101" pitchFamily="2" charset="-122"/>
                <a:cs typeface="宋体" panose="02010600030101010101" pitchFamily="2" charset="-122"/>
              </a:rPr>
              <a:t>全天候监测病人的身体状况，实时提供分析与建议，实时对接病人与医护工作</a:t>
            </a:r>
            <a:r>
              <a:rPr sz="1800" b="1" spc="-10" dirty="0">
                <a:latin typeface="宋体" panose="02010600030101010101" pitchFamily="2" charset="-122"/>
                <a:cs typeface="宋体" panose="02010600030101010101" pitchFamily="2" charset="-122"/>
              </a:rPr>
              <a:t>者</a:t>
            </a:r>
            <a:endParaRPr sz="1800">
              <a:latin typeface="宋体" panose="02010600030101010101" pitchFamily="2" charset="-122"/>
              <a:cs typeface="宋体" panose="02010600030101010101" pitchFamily="2" charset="-122"/>
            </a:endParaRPr>
          </a:p>
        </p:txBody>
      </p:sp>
      <p:sp>
        <p:nvSpPr>
          <p:cNvPr id="25" name="object 25"/>
          <p:cNvSpPr txBox="1"/>
          <p:nvPr/>
        </p:nvSpPr>
        <p:spPr>
          <a:xfrm>
            <a:off x="10105390" y="6376987"/>
            <a:ext cx="116205" cy="240029"/>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panose="020F0502020204030204"/>
                <a:cs typeface="Calibri" panose="020F0502020204030204"/>
              </a:rPr>
              <a:t>7</a:t>
            </a:r>
            <a:endParaRPr sz="1400">
              <a:latin typeface="Calibri" panose="020F0502020204030204"/>
              <a:cs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custDataLst>
              <p:tags r:id="rId1"/>
            </p:custDataLst>
          </p:nvPr>
        </p:nvGraphicFramePr>
        <p:xfrm>
          <a:off x="1530350" y="1575435"/>
          <a:ext cx="9357360" cy="4401185"/>
        </p:xfrm>
        <a:graphic>
          <a:graphicData uri="http://schemas.openxmlformats.org/drawingml/2006/table">
            <a:tbl>
              <a:tblPr firstRow="1" bandRow="1">
                <a:tableStyleId>{2D5ABB26-0587-4C30-8999-92F81FD0307C}</a:tableStyleId>
              </a:tblPr>
              <a:tblGrid>
                <a:gridCol w="3299460"/>
                <a:gridCol w="1891030"/>
                <a:gridCol w="1966595"/>
                <a:gridCol w="2181225"/>
              </a:tblGrid>
              <a:tr h="417829">
                <a:tc>
                  <a:txBody>
                    <a:bodyPr/>
                    <a:lstStyle/>
                    <a:p>
                      <a:pPr marL="68580" algn="ctr">
                        <a:lnSpc>
                          <a:spcPct val="100000"/>
                        </a:lnSpc>
                        <a:spcBef>
                          <a:spcPts val="525"/>
                        </a:spcBef>
                      </a:pPr>
                      <a:r>
                        <a:rPr sz="1800" b="1" dirty="0">
                          <a:latin typeface="宋体" panose="02010600030101010101" pitchFamily="2" charset="-122"/>
                          <a:ea typeface="宋体" panose="02010600030101010101" pitchFamily="2" charset="-122"/>
                          <a:cs typeface="微软雅黑" panose="020B0503020204020204" charset="-122"/>
                        </a:rPr>
                        <a:t>项目</a:t>
                      </a:r>
                      <a:endParaRPr sz="1800" b="1" dirty="0">
                        <a:latin typeface="宋体" panose="02010600030101010101" pitchFamily="2" charset="-122"/>
                        <a:ea typeface="宋体" panose="02010600030101010101" pitchFamily="2" charset="-122"/>
                        <a:cs typeface="微软雅黑" panose="020B0503020204020204" charset="-122"/>
                      </a:endParaRPr>
                    </a:p>
                  </a:txBody>
                  <a:tcPr marL="0" marR="0" marT="666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c>
                  <a:txBody>
                    <a:bodyPr/>
                    <a:lstStyle/>
                    <a:p>
                      <a:pPr algn="ctr">
                        <a:lnSpc>
                          <a:spcPct val="100000"/>
                        </a:lnSpc>
                        <a:spcBef>
                          <a:spcPts val="525"/>
                        </a:spcBef>
                      </a:pPr>
                      <a:r>
                        <a:rPr sz="1800" b="1" spc="-5" dirty="0">
                          <a:latin typeface="宋体" panose="02010600030101010101" pitchFamily="2" charset="-122"/>
                          <a:ea typeface="宋体" panose="02010600030101010101" pitchFamily="2" charset="-122"/>
                          <a:cs typeface="微软雅黑" panose="020B0503020204020204" charset="-122"/>
                        </a:rPr>
                        <a:t>202</a:t>
                      </a:r>
                      <a:r>
                        <a:rPr lang="en-US" sz="1800" b="1" spc="-5" dirty="0">
                          <a:latin typeface="宋体" panose="02010600030101010101" pitchFamily="2" charset="-122"/>
                          <a:ea typeface="宋体" panose="02010600030101010101" pitchFamily="2" charset="-122"/>
                          <a:cs typeface="微软雅黑" panose="020B0503020204020204" charset="-122"/>
                        </a:rPr>
                        <a:t>1</a:t>
                      </a:r>
                      <a:endParaRPr lang="en-US" sz="1800" b="1" spc="-5" dirty="0">
                        <a:latin typeface="宋体" panose="02010600030101010101" pitchFamily="2" charset="-122"/>
                        <a:ea typeface="宋体" panose="02010600030101010101" pitchFamily="2" charset="-122"/>
                        <a:cs typeface="微软雅黑" panose="020B0503020204020204" charset="-122"/>
                      </a:endParaRPr>
                    </a:p>
                  </a:txBody>
                  <a:tcPr marL="0" marR="0" marT="666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c>
                  <a:txBody>
                    <a:bodyPr/>
                    <a:lstStyle/>
                    <a:p>
                      <a:pPr algn="ctr">
                        <a:lnSpc>
                          <a:spcPct val="100000"/>
                        </a:lnSpc>
                        <a:spcBef>
                          <a:spcPts val="525"/>
                        </a:spcBef>
                      </a:pPr>
                      <a:r>
                        <a:rPr sz="1800" b="1" spc="-5" dirty="0">
                          <a:latin typeface="宋体" panose="02010600030101010101" pitchFamily="2" charset="-122"/>
                          <a:ea typeface="宋体" panose="02010600030101010101" pitchFamily="2" charset="-122"/>
                          <a:cs typeface="微软雅黑" panose="020B0503020204020204" charset="-122"/>
                        </a:rPr>
                        <a:t>202</a:t>
                      </a:r>
                      <a:r>
                        <a:rPr lang="en-US" sz="1800" b="1" spc="-5" dirty="0">
                          <a:latin typeface="宋体" panose="02010600030101010101" pitchFamily="2" charset="-122"/>
                          <a:ea typeface="宋体" panose="02010600030101010101" pitchFamily="2" charset="-122"/>
                          <a:cs typeface="微软雅黑" panose="020B0503020204020204" charset="-122"/>
                        </a:rPr>
                        <a:t>2</a:t>
                      </a:r>
                      <a:endParaRPr lang="en-US" sz="1800" b="1" spc="-5" dirty="0">
                        <a:latin typeface="宋体" panose="02010600030101010101" pitchFamily="2" charset="-122"/>
                        <a:ea typeface="宋体" panose="02010600030101010101" pitchFamily="2" charset="-122"/>
                        <a:cs typeface="微软雅黑" panose="020B0503020204020204" charset="-122"/>
                      </a:endParaRPr>
                    </a:p>
                  </a:txBody>
                  <a:tcPr marL="0" marR="0" marT="666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c>
                  <a:txBody>
                    <a:bodyPr/>
                    <a:lstStyle/>
                    <a:p>
                      <a:pPr algn="ctr">
                        <a:lnSpc>
                          <a:spcPct val="100000"/>
                        </a:lnSpc>
                        <a:spcBef>
                          <a:spcPts val="525"/>
                        </a:spcBef>
                      </a:pPr>
                      <a:r>
                        <a:rPr sz="1800" b="1" spc="-5" dirty="0">
                          <a:latin typeface="宋体" panose="02010600030101010101" pitchFamily="2" charset="-122"/>
                          <a:ea typeface="宋体" panose="02010600030101010101" pitchFamily="2" charset="-122"/>
                          <a:cs typeface="微软雅黑" panose="020B0503020204020204" charset="-122"/>
                        </a:rPr>
                        <a:t>202</a:t>
                      </a:r>
                      <a:r>
                        <a:rPr lang="en-US" sz="1800" b="1" spc="-5" dirty="0">
                          <a:latin typeface="宋体" panose="02010600030101010101" pitchFamily="2" charset="-122"/>
                          <a:ea typeface="宋体" panose="02010600030101010101" pitchFamily="2" charset="-122"/>
                          <a:cs typeface="微软雅黑" panose="020B0503020204020204" charset="-122"/>
                        </a:rPr>
                        <a:t>3</a:t>
                      </a:r>
                      <a:endParaRPr lang="en-US" sz="1800" b="1" spc="-5" dirty="0">
                        <a:latin typeface="宋体" panose="02010600030101010101" pitchFamily="2" charset="-122"/>
                        <a:ea typeface="宋体" panose="02010600030101010101" pitchFamily="2" charset="-122"/>
                        <a:cs typeface="微软雅黑" panose="020B0503020204020204" charset="-122"/>
                      </a:endParaRPr>
                    </a:p>
                  </a:txBody>
                  <a:tcPr marL="0" marR="0" marT="666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r>
              <a:tr h="370840">
                <a:tc>
                  <a:txBody>
                    <a:bodyPr/>
                    <a:lstStyle/>
                    <a:p>
                      <a:pPr marL="68580">
                        <a:lnSpc>
                          <a:spcPct val="100000"/>
                        </a:lnSpc>
                        <a:spcBef>
                          <a:spcPts val="340"/>
                        </a:spcBef>
                      </a:pPr>
                      <a:r>
                        <a:rPr sz="1800" dirty="0">
                          <a:latin typeface="宋体" panose="02010600030101010101" pitchFamily="2" charset="-122"/>
                          <a:ea typeface="宋体" panose="02010600030101010101" pitchFamily="2" charset="-122"/>
                          <a:cs typeface="微软雅黑" panose="020B0503020204020204" charset="-122"/>
                        </a:rPr>
                        <a:t>健康体检</a:t>
                      </a:r>
                      <a:endParaRPr sz="1800" dirty="0">
                        <a:latin typeface="宋体" panose="02010600030101010101" pitchFamily="2" charset="-122"/>
                        <a:ea typeface="宋体" panose="02010600030101010101" pitchFamily="2" charset="-122"/>
                        <a:cs typeface="微软雅黑" panose="020B0503020204020204" charset="-122"/>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2.5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3.75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70204">
                <a:tc>
                  <a:txBody>
                    <a:bodyPr/>
                    <a:lstStyle/>
                    <a:p>
                      <a:pPr marL="68580">
                        <a:lnSpc>
                          <a:spcPct val="100000"/>
                        </a:lnSpc>
                        <a:spcBef>
                          <a:spcPts val="335"/>
                        </a:spcBef>
                      </a:pPr>
                      <a:r>
                        <a:rPr sz="1800" dirty="0">
                          <a:latin typeface="宋体" panose="02010600030101010101" pitchFamily="2" charset="-122"/>
                          <a:ea typeface="宋体" panose="02010600030101010101" pitchFamily="2" charset="-122"/>
                          <a:cs typeface="微软雅黑" panose="020B0503020204020204" charset="-122"/>
                        </a:rPr>
                        <a:t>门诊</a:t>
                      </a:r>
                      <a:endParaRPr sz="1800" dirty="0">
                        <a:latin typeface="宋体" panose="02010600030101010101" pitchFamily="2" charset="-122"/>
                        <a:ea typeface="宋体" panose="02010600030101010101" pitchFamily="2" charset="-122"/>
                        <a:cs typeface="微软雅黑" panose="020B0503020204020204" charset="-122"/>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2.5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3.75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70205">
                <a:tc>
                  <a:txBody>
                    <a:bodyPr/>
                    <a:lstStyle/>
                    <a:p>
                      <a:pPr marL="68580">
                        <a:lnSpc>
                          <a:spcPct val="100000"/>
                        </a:lnSpc>
                        <a:spcBef>
                          <a:spcPts val="335"/>
                        </a:spcBef>
                      </a:pPr>
                      <a:r>
                        <a:rPr lang="zh-CN" sz="1800" dirty="0">
                          <a:latin typeface="宋体" panose="02010600030101010101" pitchFamily="2" charset="-122"/>
                          <a:ea typeface="宋体" panose="02010600030101010101" pitchFamily="2" charset="-122"/>
                          <a:cs typeface="微软雅黑" panose="020B0503020204020204" charset="-122"/>
                        </a:rPr>
                        <a:t>康复中心</a:t>
                      </a:r>
                      <a:endParaRPr lang="zh-CN" sz="1800" dirty="0">
                        <a:latin typeface="宋体" panose="02010600030101010101" pitchFamily="2" charset="-122"/>
                        <a:ea typeface="宋体" panose="02010600030101010101" pitchFamily="2" charset="-122"/>
                        <a:cs typeface="微软雅黑" panose="020B0503020204020204" charset="-122"/>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7.5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10</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605789">
                <a:tc>
                  <a:txBody>
                    <a:bodyPr/>
                    <a:lstStyle/>
                    <a:p>
                      <a:pPr marL="68580">
                        <a:lnSpc>
                          <a:spcPct val="100000"/>
                        </a:lnSpc>
                        <a:spcBef>
                          <a:spcPts val="1265"/>
                        </a:spcBef>
                      </a:pPr>
                      <a:r>
                        <a:rPr lang="zh-CN" sz="1800" dirty="0">
                          <a:latin typeface="宋体" panose="02010600030101010101" pitchFamily="2" charset="-122"/>
                          <a:ea typeface="宋体" panose="02010600030101010101" pitchFamily="2" charset="-122"/>
                          <a:cs typeface="微软雅黑" panose="020B0503020204020204" charset="-122"/>
                        </a:rPr>
                        <a:t>心血管中心</a:t>
                      </a:r>
                      <a:endParaRPr lang="zh-CN" sz="1800" dirty="0">
                        <a:latin typeface="宋体" panose="02010600030101010101" pitchFamily="2" charset="-122"/>
                        <a:ea typeface="宋体" panose="02010600030101010101" pitchFamily="2" charset="-122"/>
                        <a:cs typeface="微软雅黑" panose="020B0503020204020204" charset="-122"/>
                      </a:endParaRPr>
                    </a:p>
                  </a:txBody>
                  <a:tcPr marL="0" marR="0" marT="160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7.5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10</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69570">
                <a:tc>
                  <a:txBody>
                    <a:bodyPr/>
                    <a:lstStyle/>
                    <a:p>
                      <a:pPr marL="68580">
                        <a:lnSpc>
                          <a:spcPct val="100000"/>
                        </a:lnSpc>
                        <a:spcBef>
                          <a:spcPts val="335"/>
                        </a:spcBef>
                      </a:pPr>
                      <a:r>
                        <a:rPr sz="1800" dirty="0">
                          <a:latin typeface="宋体" panose="02010600030101010101" pitchFamily="2" charset="-122"/>
                          <a:ea typeface="宋体" panose="02010600030101010101" pitchFamily="2" charset="-122"/>
                          <a:cs typeface="宋体" panose="02010600030101010101" pitchFamily="2" charset="-122"/>
                        </a:rPr>
                        <a:t>腹腔镜</a:t>
                      </a:r>
                      <a:r>
                        <a:rPr lang="zh-CN" sz="1800" dirty="0">
                          <a:latin typeface="宋体" panose="02010600030101010101" pitchFamily="2" charset="-122"/>
                          <a:ea typeface="宋体" panose="02010600030101010101" pitchFamily="2" charset="-122"/>
                          <a:cs typeface="宋体" panose="02010600030101010101" pitchFamily="2" charset="-122"/>
                        </a:rPr>
                        <a:t>中心</a:t>
                      </a:r>
                      <a:endParaRPr lang="zh-CN" sz="1800" dirty="0">
                        <a:latin typeface="宋体" panose="02010600030101010101" pitchFamily="2" charset="-122"/>
                        <a:ea typeface="宋体" panose="02010600030101010101" pitchFamily="2" charset="-122"/>
                        <a:cs typeface="宋体" panose="02010600030101010101" pitchFamily="2" charset="-122"/>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7.5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10</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70839">
                <a:tc>
                  <a:txBody>
                    <a:bodyPr/>
                    <a:lstStyle/>
                    <a:p>
                      <a:pPr marL="68580">
                        <a:lnSpc>
                          <a:spcPct val="100000"/>
                        </a:lnSpc>
                        <a:spcBef>
                          <a:spcPts val="340"/>
                        </a:spcBef>
                      </a:pPr>
                      <a:r>
                        <a:rPr sz="1800" dirty="0">
                          <a:latin typeface="宋体" panose="02010600030101010101" pitchFamily="2" charset="-122"/>
                          <a:ea typeface="宋体" panose="02010600030101010101" pitchFamily="2" charset="-122"/>
                          <a:cs typeface="微软雅黑" panose="020B0503020204020204" charset="-122"/>
                        </a:rPr>
                        <a:t>牙科</a:t>
                      </a:r>
                      <a:endParaRPr sz="1800" dirty="0">
                        <a:latin typeface="宋体" panose="02010600030101010101" pitchFamily="2" charset="-122"/>
                        <a:ea typeface="宋体" panose="02010600030101010101" pitchFamily="2" charset="-122"/>
                        <a:cs typeface="微软雅黑" panose="020B0503020204020204" charset="-122"/>
                      </a:endParaRPr>
                    </a:p>
                  </a:txBody>
                  <a:tcPr marL="0" marR="0" marT="431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7.5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10</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69569">
                <a:tc>
                  <a:txBody>
                    <a:bodyPr/>
                    <a:lstStyle/>
                    <a:p>
                      <a:pPr marL="68580">
                        <a:lnSpc>
                          <a:spcPct val="100000"/>
                        </a:lnSpc>
                        <a:spcBef>
                          <a:spcPts val="335"/>
                        </a:spcBef>
                      </a:pPr>
                      <a:r>
                        <a:rPr sz="1800" dirty="0">
                          <a:latin typeface="宋体" panose="02010600030101010101" pitchFamily="2" charset="-122"/>
                          <a:ea typeface="宋体" panose="02010600030101010101" pitchFamily="2" charset="-122"/>
                          <a:cs typeface="微软雅黑" panose="020B0503020204020204" charset="-122"/>
                        </a:rPr>
                        <a:t>营业额总额</a:t>
                      </a:r>
                      <a:endParaRPr sz="1800" dirty="0">
                        <a:latin typeface="宋体" panose="02010600030101010101" pitchFamily="2" charset="-122"/>
                        <a:ea typeface="宋体" panose="02010600030101010101" pitchFamily="2" charset="-122"/>
                        <a:cs typeface="微软雅黑" panose="020B0503020204020204" charset="-122"/>
                      </a:endParaRP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25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37.5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50</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04495">
                <a:tc>
                  <a:txBody>
                    <a:bodyPr/>
                    <a:lstStyle/>
                    <a:p>
                      <a:pPr marL="68580">
                        <a:lnSpc>
                          <a:spcPct val="100000"/>
                        </a:lnSpc>
                        <a:spcBef>
                          <a:spcPts val="470"/>
                        </a:spcBef>
                      </a:pPr>
                      <a:r>
                        <a:rPr lang="zh-CN" sz="1800" dirty="0">
                          <a:latin typeface="宋体" panose="02010600030101010101" pitchFamily="2" charset="-122"/>
                          <a:ea typeface="宋体" panose="02010600030101010101" pitchFamily="2" charset="-122"/>
                          <a:cs typeface="宋体" panose="02010600030101010101" pitchFamily="2" charset="-122"/>
                        </a:rPr>
                        <a:t>税后</a:t>
                      </a:r>
                      <a:r>
                        <a:rPr sz="1800" dirty="0">
                          <a:latin typeface="宋体" panose="02010600030101010101" pitchFamily="2" charset="-122"/>
                          <a:ea typeface="宋体" panose="02010600030101010101" pitchFamily="2" charset="-122"/>
                          <a:cs typeface="宋体" panose="02010600030101010101" pitchFamily="2" charset="-122"/>
                        </a:rPr>
                        <a:t>利润</a:t>
                      </a:r>
                      <a:r>
                        <a:rPr sz="1800" spc="-5" dirty="0">
                          <a:latin typeface="宋体" panose="02010600030101010101" pitchFamily="2" charset="-122"/>
                          <a:ea typeface="宋体" panose="02010600030101010101" pitchFamily="2" charset="-122"/>
                          <a:cs typeface="宋体" panose="02010600030101010101" pitchFamily="2" charset="-122"/>
                        </a:rPr>
                        <a:t> (2</a:t>
                      </a:r>
                      <a:r>
                        <a:rPr lang="en-US" sz="1800" spc="-5" dirty="0">
                          <a:latin typeface="宋体" panose="02010600030101010101" pitchFamily="2" charset="-122"/>
                          <a:ea typeface="宋体" panose="02010600030101010101" pitchFamily="2" charset="-122"/>
                          <a:cs typeface="宋体" panose="02010600030101010101" pitchFamily="2" charset="-122"/>
                        </a:rPr>
                        <a:t>0</a:t>
                      </a:r>
                      <a:r>
                        <a:rPr sz="1800" spc="-5" dirty="0">
                          <a:latin typeface="宋体" panose="02010600030101010101" pitchFamily="2" charset="-122"/>
                          <a:ea typeface="宋体" panose="02010600030101010101" pitchFamily="2" charset="-122"/>
                          <a:cs typeface="宋体" panose="02010600030101010101" pitchFamily="2" charset="-122"/>
                        </a:rPr>
                        <a:t>%)</a:t>
                      </a:r>
                      <a:endParaRPr sz="1800">
                        <a:latin typeface="宋体" panose="02010600030101010101" pitchFamily="2" charset="-122"/>
                        <a:ea typeface="宋体" panose="02010600030101010101" pitchFamily="2" charset="-122"/>
                        <a:cs typeface="宋体" panose="02010600030101010101" pitchFamily="2" charset="-122"/>
                      </a:endParaRPr>
                    </a:p>
                  </a:txBody>
                  <a:tcPr marL="0" marR="0" marT="59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7.5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10</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69570">
                <a:tc>
                  <a:txBody>
                    <a:bodyPr/>
                    <a:lstStyle/>
                    <a:p>
                      <a:pPr marL="68580">
                        <a:lnSpc>
                          <a:spcPct val="100000"/>
                        </a:lnSpc>
                        <a:spcBef>
                          <a:spcPts val="335"/>
                        </a:spcBef>
                      </a:pPr>
                      <a:r>
                        <a:rPr lang="zh-CN" sz="1800" dirty="0">
                          <a:latin typeface="宋体" panose="02010600030101010101" pitchFamily="2" charset="-122"/>
                          <a:ea typeface="宋体" panose="02010600030101010101" pitchFamily="2" charset="-122"/>
                          <a:cs typeface="微软雅黑" panose="020B0503020204020204" charset="-122"/>
                        </a:rPr>
                        <a:t>累计</a:t>
                      </a:r>
                      <a:r>
                        <a:rPr sz="1800" dirty="0">
                          <a:latin typeface="宋体" panose="02010600030101010101" pitchFamily="2" charset="-122"/>
                          <a:ea typeface="宋体" panose="02010600030101010101" pitchFamily="2" charset="-122"/>
                          <a:cs typeface="微软雅黑" panose="020B0503020204020204" charset="-122"/>
                        </a:rPr>
                        <a:t>利润</a:t>
                      </a:r>
                      <a:endParaRPr sz="1800">
                        <a:latin typeface="宋体" panose="02010600030101010101" pitchFamily="2" charset="-122"/>
                        <a:ea typeface="宋体" panose="02010600030101010101" pitchFamily="2" charset="-122"/>
                        <a:cs typeface="微软雅黑" panose="020B0503020204020204" charset="-122"/>
                      </a:endParaRPr>
                    </a:p>
                  </a:txBody>
                  <a:tcPr marL="0" marR="0" marT="425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12.5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spcAft>
                          <a:spcPts val="0"/>
                        </a:spcAft>
                      </a:pPr>
                      <a:r>
                        <a:rPr lang="en-US" altLang="zh-CN" sz="1800" dirty="0">
                          <a:solidFill>
                            <a:prstClr val="black"/>
                          </a:solidFill>
                          <a:latin typeface="微软雅黑" panose="020B0503020204020204" charset="-122"/>
                          <a:ea typeface="微软雅黑" panose="020B0503020204020204" charset="-122"/>
                        </a:rPr>
                        <a:t>22.5</a:t>
                      </a:r>
                      <a:endParaRPr lang="en-US" altLang="zh-CN" sz="1800" dirty="0">
                        <a:solidFill>
                          <a:prstClr val="black"/>
                        </a:solidFill>
                        <a:latin typeface="微软雅黑" panose="020B0503020204020204" charset="-122"/>
                        <a:ea typeface="微软雅黑" panose="020B0503020204020204" charset="-122"/>
                      </a:endParaRPr>
                    </a:p>
                  </a:txBody>
                  <a:tcPr marL="68580" marR="6858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3" name="object 3"/>
          <p:cNvSpPr txBox="1">
            <a:spLocks noGrp="1"/>
          </p:cNvSpPr>
          <p:nvPr>
            <p:ph type="title"/>
          </p:nvPr>
        </p:nvSpPr>
        <p:spPr>
          <a:xfrm>
            <a:off x="1894839" y="329564"/>
            <a:ext cx="3683000" cy="381635"/>
          </a:xfrm>
          <a:prstGeom prst="rect">
            <a:avLst/>
          </a:prstGeom>
        </p:spPr>
        <p:txBody>
          <a:bodyPr vert="horz" wrap="square" lIns="0" tIns="12700" rIns="0" bIns="0" rtlCol="0">
            <a:spAutoFit/>
          </a:bodyPr>
          <a:lstStyle/>
          <a:p>
            <a:pPr marL="12700" algn="l" defTabSz="914400">
              <a:lnSpc>
                <a:spcPct val="100000"/>
              </a:lnSpc>
              <a:spcBef>
                <a:spcPts val="100"/>
              </a:spcBef>
              <a:buClrTx/>
              <a:buSzTx/>
              <a:buFontTx/>
            </a:pPr>
            <a:r>
              <a:rPr kern="1200" dirty="0">
                <a:solidFill>
                  <a:schemeClr val="tx1"/>
                </a:solidFill>
                <a:latin typeface="微软雅黑" panose="020B0503020204020204" charset="-122"/>
                <a:ea typeface="+mn-ea"/>
                <a:cs typeface="微软雅黑" panose="020B0503020204020204" charset="-122"/>
              </a:rPr>
              <a:t>三年预测（百万元人民币）</a:t>
            </a:r>
            <a:endParaRPr kern="1200" dirty="0">
              <a:solidFill>
                <a:schemeClr val="tx1"/>
              </a:solidFill>
              <a:latin typeface="微软雅黑" panose="020B0503020204020204" charset="-122"/>
              <a:ea typeface="+mn-ea"/>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4"/>
          <p:cNvSpPr/>
          <p:nvPr/>
        </p:nvSpPr>
        <p:spPr>
          <a:xfrm>
            <a:off x="9409176" y="1200911"/>
            <a:ext cx="2782824" cy="5657088"/>
          </a:xfrm>
          <a:prstGeom prst="rect">
            <a:avLst/>
          </a:prstGeom>
          <a:blipFill>
            <a:blip r:embed="rId1" cstate="print"/>
            <a:stretch>
              <a:fillRect/>
            </a:stretch>
          </a:blipFill>
        </p:spPr>
        <p:txBody>
          <a:bodyPr wrap="square" lIns="0" tIns="0" rIns="0" bIns="0" rtlCol="0"/>
          <a:p/>
        </p:txBody>
      </p:sp>
      <p:sp>
        <p:nvSpPr>
          <p:cNvPr id="5" name="object 5"/>
          <p:cNvSpPr txBox="1">
            <a:spLocks noGrp="1"/>
          </p:cNvSpPr>
          <p:nvPr>
            <p:ph type="title"/>
          </p:nvPr>
        </p:nvSpPr>
        <p:spPr>
          <a:xfrm>
            <a:off x="1964943" y="367029"/>
            <a:ext cx="1244600" cy="381635"/>
          </a:xfrm>
          <a:prstGeom prst="rect">
            <a:avLst/>
          </a:prstGeom>
        </p:spPr>
        <p:txBody>
          <a:bodyPr vert="horz" wrap="square" lIns="0" tIns="12700" rIns="0" bIns="0" rtlCol="0">
            <a:spAutoFit/>
          </a:bodyPr>
          <a:p>
            <a:pPr marL="12700" algn="l" defTabSz="914400">
              <a:lnSpc>
                <a:spcPct val="100000"/>
              </a:lnSpc>
              <a:spcBef>
                <a:spcPts val="100"/>
              </a:spcBef>
              <a:buClrTx/>
              <a:buSzTx/>
              <a:buFontTx/>
            </a:pPr>
            <a:r>
              <a:rPr kern="1200" dirty="0">
                <a:solidFill>
                  <a:schemeClr val="tx1"/>
                </a:solidFill>
                <a:latin typeface="微软雅黑" panose="020B0503020204020204" charset="-122"/>
                <a:ea typeface="+mn-ea"/>
                <a:cs typeface="微软雅黑" panose="020B0503020204020204" charset="-122"/>
              </a:rPr>
              <a:t>资金募集</a:t>
            </a:r>
            <a:endParaRPr kern="1200" dirty="0">
              <a:solidFill>
                <a:schemeClr val="tx1"/>
              </a:solidFill>
              <a:latin typeface="微软雅黑" panose="020B0503020204020204" charset="-122"/>
              <a:ea typeface="+mn-ea"/>
              <a:cs typeface="微软雅黑" panose="020B0503020204020204" charset="-122"/>
            </a:endParaRPr>
          </a:p>
        </p:txBody>
      </p:sp>
      <p:graphicFrame>
        <p:nvGraphicFramePr>
          <p:cNvPr id="3" name="表格 2"/>
          <p:cNvGraphicFramePr/>
          <p:nvPr>
            <p:custDataLst>
              <p:tags r:id="rId2"/>
            </p:custDataLst>
          </p:nvPr>
        </p:nvGraphicFramePr>
        <p:xfrm>
          <a:off x="1477010" y="2628900"/>
          <a:ext cx="7090410" cy="2306320"/>
        </p:xfrm>
        <a:graphic>
          <a:graphicData uri="http://schemas.openxmlformats.org/drawingml/2006/table">
            <a:tbl>
              <a:tblPr firstRow="1" bandRow="1">
                <a:tableStyleId>{5C22544A-7EE6-4342-B048-85BDC9FD1C3A}</a:tableStyleId>
              </a:tblPr>
              <a:tblGrid>
                <a:gridCol w="3545205"/>
                <a:gridCol w="3545205"/>
              </a:tblGrid>
              <a:tr h="608330">
                <a:tc>
                  <a:txBody>
                    <a:bodyPr/>
                    <a:p>
                      <a:pPr marL="11430" algn="ctr">
                        <a:lnSpc>
                          <a:spcPct val="100000"/>
                        </a:lnSpc>
                        <a:spcBef>
                          <a:spcPts val="2045"/>
                        </a:spcBef>
                        <a:buClrTx/>
                        <a:buSzTx/>
                        <a:buFontTx/>
                      </a:pPr>
                      <a:r>
                        <a:rPr sz="2000" b="1" dirty="0">
                          <a:solidFill>
                            <a:schemeClr val="tx1"/>
                          </a:solidFill>
                          <a:latin typeface="微软雅黑" panose="020B0503020204020204" charset="-122"/>
                          <a:cs typeface="微软雅黑" panose="020B0503020204020204" charset="-122"/>
                        </a:rPr>
                        <a:t>投资金额</a:t>
                      </a:r>
                      <a:endParaRPr sz="2000" b="1" dirty="0">
                        <a:solidFill>
                          <a:schemeClr val="tx1"/>
                        </a:solidFill>
                        <a:latin typeface="微软雅黑" panose="020B0503020204020204" charset="-122"/>
                        <a:cs typeface="微软雅黑" panose="020B0503020204020204" charset="-122"/>
                      </a:endParaRPr>
                    </a:p>
                  </a:txBody>
                  <a:tcPr marL="0" marR="0" marT="0" marB="0" anchor="b" anchorCtr="0">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c>
                  <a:txBody>
                    <a:bodyPr/>
                    <a:p>
                      <a:pPr marL="11430" algn="ctr">
                        <a:lnSpc>
                          <a:spcPct val="100000"/>
                        </a:lnSpc>
                        <a:spcBef>
                          <a:spcPts val="2045"/>
                        </a:spcBef>
                        <a:buClrTx/>
                        <a:buSzTx/>
                        <a:buFontTx/>
                      </a:pPr>
                      <a:r>
                        <a:rPr sz="2000" b="1" dirty="0">
                          <a:solidFill>
                            <a:schemeClr val="tx1"/>
                          </a:solidFill>
                          <a:latin typeface="微软雅黑" panose="020B0503020204020204" charset="-122"/>
                          <a:cs typeface="微软雅黑" panose="020B0503020204020204" charset="-122"/>
                        </a:rPr>
                        <a:t>S$ </a:t>
                      </a:r>
                      <a:r>
                        <a:rPr lang="en-US" sz="2000" b="1" dirty="0">
                          <a:solidFill>
                            <a:schemeClr val="tx1"/>
                          </a:solidFill>
                          <a:latin typeface="微软雅黑" panose="020B0503020204020204" charset="-122"/>
                          <a:cs typeface="微软雅黑" panose="020B0503020204020204" charset="-122"/>
                        </a:rPr>
                        <a:t>4</a:t>
                      </a:r>
                      <a:r>
                        <a:rPr sz="2000" b="1" dirty="0">
                          <a:solidFill>
                            <a:schemeClr val="tx1"/>
                          </a:solidFill>
                          <a:latin typeface="微软雅黑" panose="020B0503020204020204" charset="-122"/>
                          <a:cs typeface="微软雅黑" panose="020B0503020204020204" charset="-122"/>
                        </a:rPr>
                        <a:t>M  RMB </a:t>
                      </a:r>
                      <a:r>
                        <a:rPr lang="en-US" sz="2000" b="1" dirty="0">
                          <a:solidFill>
                            <a:schemeClr val="tx1"/>
                          </a:solidFill>
                          <a:latin typeface="微软雅黑" panose="020B0503020204020204" charset="-122"/>
                          <a:cs typeface="微软雅黑" panose="020B0503020204020204" charset="-122"/>
                        </a:rPr>
                        <a:t>2</a:t>
                      </a:r>
                      <a:r>
                        <a:rPr sz="2000" b="1" dirty="0">
                          <a:solidFill>
                            <a:schemeClr val="tx1"/>
                          </a:solidFill>
                          <a:latin typeface="微软雅黑" panose="020B0503020204020204" charset="-122"/>
                          <a:cs typeface="微软雅黑" panose="020B0503020204020204" charset="-122"/>
                        </a:rPr>
                        <a:t>0M</a:t>
                      </a:r>
                      <a:endParaRPr sz="2000" b="1" dirty="0">
                        <a:solidFill>
                          <a:schemeClr val="tx1"/>
                        </a:solidFill>
                        <a:latin typeface="微软雅黑" panose="020B0503020204020204" charset="-122"/>
                        <a:cs typeface="微软雅黑" panose="020B0503020204020204" charset="-122"/>
                      </a:endParaRPr>
                    </a:p>
                  </a:txBody>
                  <a:tcPr marL="0" marR="0" marT="19050" marB="0" anchor="b" anchorCtr="0">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rgbClr val="FFFFFF"/>
                    </a:solidFill>
                  </a:tcPr>
                </a:tc>
              </a:tr>
              <a:tr h="372745">
                <a:tc>
                  <a:txBody>
                    <a:bodyPr/>
                    <a:p>
                      <a:pPr marL="11430" algn="ctr">
                        <a:lnSpc>
                          <a:spcPct val="100000"/>
                        </a:lnSpc>
                        <a:spcBef>
                          <a:spcPts val="2045"/>
                        </a:spcBef>
                        <a:buClrTx/>
                        <a:buSzTx/>
                        <a:buFontTx/>
                      </a:pPr>
                      <a:r>
                        <a:rPr sz="2000" b="1" dirty="0">
                          <a:solidFill>
                            <a:schemeClr val="tx1"/>
                          </a:solidFill>
                          <a:latin typeface="微软雅黑" panose="020B0503020204020204" charset="-122"/>
                          <a:cs typeface="微软雅黑" panose="020B0503020204020204" charset="-122"/>
                        </a:rPr>
                        <a:t>投资人数量</a:t>
                      </a:r>
                      <a:endParaRPr sz="2000" b="1" dirty="0">
                        <a:solidFill>
                          <a:schemeClr val="tx1"/>
                        </a:solidFill>
                        <a:latin typeface="微软雅黑" panose="020B0503020204020204" charset="-122"/>
                        <a:cs typeface="微软雅黑" panose="020B0503020204020204" charset="-122"/>
                      </a:endParaRPr>
                    </a:p>
                  </a:txBody>
                  <a:tcPr marL="0" marR="0" marT="259715" marB="0" anchor="ctr" anchorCtr="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c>
                  <a:txBody>
                    <a:bodyPr/>
                    <a:p>
                      <a:pPr marL="11430" algn="ctr">
                        <a:lnSpc>
                          <a:spcPct val="100000"/>
                        </a:lnSpc>
                        <a:spcBef>
                          <a:spcPts val="2045"/>
                        </a:spcBef>
                        <a:buClrTx/>
                        <a:buSzTx/>
                        <a:buFontTx/>
                      </a:pPr>
                      <a:r>
                        <a:rPr lang="en-US" sz="2000" b="1" dirty="0">
                          <a:solidFill>
                            <a:schemeClr val="tx1"/>
                          </a:solidFill>
                          <a:latin typeface="微软雅黑" panose="020B0503020204020204" charset="-122"/>
                          <a:cs typeface="微软雅黑" panose="020B0503020204020204" charset="-122"/>
                        </a:rPr>
                        <a:t>4</a:t>
                      </a:r>
                      <a:r>
                        <a:rPr sz="2000" b="1" dirty="0">
                          <a:solidFill>
                            <a:schemeClr val="tx1"/>
                          </a:solidFill>
                          <a:latin typeface="微软雅黑" panose="020B0503020204020204" charset="-122"/>
                          <a:cs typeface="微软雅黑" panose="020B0503020204020204" charset="-122"/>
                        </a:rPr>
                        <a:t>0</a:t>
                      </a:r>
                      <a:endParaRPr sz="2000" b="1" dirty="0">
                        <a:solidFill>
                          <a:schemeClr val="tx1"/>
                        </a:solidFill>
                        <a:latin typeface="微软雅黑" panose="020B0503020204020204" charset="-122"/>
                        <a:cs typeface="微软雅黑" panose="020B0503020204020204" charset="-122"/>
                      </a:endParaRPr>
                    </a:p>
                  </a:txBody>
                  <a:tcPr marL="0" marR="0" marT="259715" marB="0" anchor="ctr" anchorCtr="0">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rgbClr val="FFFFFF"/>
                    </a:solidFill>
                  </a:tcPr>
                </a:tc>
              </a:tr>
              <a:tr h="365760">
                <a:tc>
                  <a:txBody>
                    <a:bodyPr/>
                    <a:p>
                      <a:pPr marL="11430" algn="ctr">
                        <a:lnSpc>
                          <a:spcPct val="100000"/>
                        </a:lnSpc>
                        <a:spcBef>
                          <a:spcPts val="2045"/>
                        </a:spcBef>
                        <a:buClrTx/>
                        <a:buSzTx/>
                        <a:buFontTx/>
                      </a:pPr>
                      <a:r>
                        <a:rPr sz="2000" b="1" dirty="0">
                          <a:solidFill>
                            <a:schemeClr val="tx1"/>
                          </a:solidFill>
                          <a:latin typeface="微软雅黑" panose="020B0503020204020204" charset="-122"/>
                          <a:cs typeface="微软雅黑" panose="020B0503020204020204" charset="-122"/>
                        </a:rPr>
                        <a:t>每人投资</a:t>
                      </a:r>
                      <a:endParaRPr sz="2000" b="1" dirty="0">
                        <a:solidFill>
                          <a:schemeClr val="tx1"/>
                        </a:solidFill>
                        <a:latin typeface="微软雅黑" panose="020B0503020204020204" charset="-122"/>
                        <a:cs typeface="微软雅黑" panose="020B0503020204020204" charset="-122"/>
                      </a:endParaRPr>
                    </a:p>
                  </a:txBody>
                  <a:tcPr marL="0" marR="0" marT="259079" marB="0" anchor="ctr" anchorCtr="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p>
                      <a:pPr marL="11430" algn="ctr">
                        <a:lnSpc>
                          <a:spcPct val="100000"/>
                        </a:lnSpc>
                        <a:spcBef>
                          <a:spcPts val="2045"/>
                        </a:spcBef>
                        <a:buClrTx/>
                        <a:buSzTx/>
                        <a:buFontTx/>
                      </a:pPr>
                      <a:r>
                        <a:rPr sz="2000" b="1" dirty="0">
                          <a:solidFill>
                            <a:schemeClr val="tx1"/>
                          </a:solidFill>
                          <a:latin typeface="微软雅黑" panose="020B0503020204020204" charset="-122"/>
                          <a:cs typeface="微软雅黑" panose="020B0503020204020204" charset="-122"/>
                        </a:rPr>
                        <a:t>S$100，000</a:t>
                      </a:r>
                      <a:endParaRPr sz="2000" b="1" dirty="0">
                        <a:solidFill>
                          <a:schemeClr val="tx1"/>
                        </a:solidFill>
                        <a:latin typeface="微软雅黑" panose="020B0503020204020204" charset="-122"/>
                        <a:cs typeface="微软雅黑" panose="020B0503020204020204" charset="-122"/>
                      </a:endParaRPr>
                    </a:p>
                  </a:txBody>
                  <a:tcPr marL="0" marR="0" marT="259079" marB="0" anchor="ctr" anchorCtr="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365760">
                <a:tc>
                  <a:txBody>
                    <a:bodyPr/>
                    <a:p>
                      <a:pPr marL="11430" algn="ctr">
                        <a:lnSpc>
                          <a:spcPct val="100000"/>
                        </a:lnSpc>
                        <a:spcBef>
                          <a:spcPts val="2045"/>
                        </a:spcBef>
                        <a:buClrTx/>
                        <a:buSzTx/>
                        <a:buFontTx/>
                      </a:pPr>
                      <a:r>
                        <a:rPr sz="2000" b="1" dirty="0">
                          <a:solidFill>
                            <a:schemeClr val="tx1"/>
                          </a:solidFill>
                          <a:latin typeface="微软雅黑" panose="020B0503020204020204" charset="-122"/>
                          <a:cs typeface="微软雅黑" panose="020B0503020204020204" charset="-122"/>
                        </a:rPr>
                        <a:t>基金</a:t>
                      </a:r>
                      <a:endParaRPr sz="2000" b="1" dirty="0">
                        <a:solidFill>
                          <a:schemeClr val="tx1"/>
                        </a:solidFill>
                        <a:latin typeface="微软雅黑" panose="020B0503020204020204" charset="-122"/>
                        <a:cs typeface="微软雅黑" panose="020B0503020204020204" charset="-122"/>
                      </a:endParaRPr>
                    </a:p>
                  </a:txBody>
                  <a:tcPr marL="0" marR="0" marT="264795" marB="0" anchor="ctr" anchorCtr="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c>
                  <a:txBody>
                    <a:bodyPr/>
                    <a:p>
                      <a:pPr marL="11430" algn="ctr">
                        <a:lnSpc>
                          <a:spcPct val="100000"/>
                        </a:lnSpc>
                        <a:spcBef>
                          <a:spcPts val="2045"/>
                        </a:spcBef>
                        <a:buClrTx/>
                        <a:buSzTx/>
                        <a:buFontTx/>
                      </a:pPr>
                      <a:r>
                        <a:rPr lang="zh-CN" sz="2000" b="1" dirty="0">
                          <a:solidFill>
                            <a:schemeClr val="tx1"/>
                          </a:solidFill>
                          <a:latin typeface="微软雅黑" panose="020B0503020204020204" charset="-122"/>
                          <a:cs typeface="微软雅黑" panose="020B0503020204020204" charset="-122"/>
                        </a:rPr>
                        <a:t>创新医疗</a:t>
                      </a:r>
                      <a:r>
                        <a:rPr sz="2000" b="1" dirty="0">
                          <a:solidFill>
                            <a:schemeClr val="tx1"/>
                          </a:solidFill>
                          <a:latin typeface="微软雅黑" panose="020B0503020204020204" charset="-122"/>
                          <a:cs typeface="微软雅黑" panose="020B0503020204020204" charset="-122"/>
                        </a:rPr>
                        <a:t>基金</a:t>
                      </a:r>
                      <a:endParaRPr sz="2000" b="1" dirty="0">
                        <a:solidFill>
                          <a:schemeClr val="tx1"/>
                        </a:solidFill>
                        <a:latin typeface="微软雅黑" panose="020B0503020204020204" charset="-122"/>
                        <a:cs typeface="微软雅黑" panose="020B0503020204020204" charset="-122"/>
                      </a:endParaRPr>
                    </a:p>
                  </a:txBody>
                  <a:tcPr marL="0" marR="0" marT="264795" marB="0" anchor="ctr" anchorCtr="0">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rgbClr val="FFFFFF"/>
                    </a:solidFill>
                  </a:tcPr>
                </a:tc>
              </a:tr>
            </a:tbl>
          </a:graphicData>
        </a:graphic>
      </p:graphicFrame>
    </p:spTree>
  </p:cSld>
  <p:clrMapOvr>
    <a:masterClrMapping/>
  </p:clrMapOvr>
</p:sld>
</file>

<file path=ppt/tags/tag1.xml><?xml version="1.0" encoding="utf-8"?>
<p:tagLst xmlns:p="http://schemas.openxmlformats.org/presentationml/2006/main">
  <p:tag name="KSO_WM_UNIT_TABLE_BEAUTIFY" val="smartTable{d882f4b5-dc6e-4766-a867-a9b81413928a}"/>
</p:tagLst>
</file>

<file path=ppt/tags/tag2.xml><?xml version="1.0" encoding="utf-8"?>
<p:tagLst xmlns:p="http://schemas.openxmlformats.org/presentationml/2006/main">
  <p:tag name="KSO_WM_UNIT_TABLE_BEAUTIFY" val="smartTable{e2c57a74-797f-46f3-b978-d35cc1dc913c}"/>
</p:tagLst>
</file>

<file path=ppt/tags/tag3.xml><?xml version="1.0" encoding="utf-8"?>
<p:tagLst xmlns:p="http://schemas.openxmlformats.org/presentationml/2006/main">
  <p:tag name="KSO_WM_UNIT_TABLE_BEAUTIFY" val="smartTable{f5910ccf-d7d8-4b09-99fa-5bb42ebda378}"/>
  <p:tag name="TABLE_EMPHASIZE_COLOR" val="8684935"/>
  <p:tag name="TABLE_SKINIDX" val="-1"/>
  <p:tag name="TABLE_COLORIDX" val="l"/>
</p:tagLst>
</file>

<file path=ppt/tags/tag4.xml><?xml version="1.0" encoding="utf-8"?>
<p:tagLst xmlns:p="http://schemas.openxmlformats.org/presentationml/2006/main">
  <p:tag name="KSO_WM_UNIT_PLACING_PICTURE_USER_VIEWPORT" val="{&quot;height&quot;:2577.5999999999999,&quot;width&quot;:3861.5999999999999}"/>
</p:tagLst>
</file>

<file path=ppt/tags/tag5.xml><?xml version="1.0" encoding="utf-8"?>
<p:tagLst xmlns:p="http://schemas.openxmlformats.org/presentationml/2006/main">
  <p:tag name="REFSHAPE" val="542384588"/>
  <p:tag name="KSO_WM_UNIT_PLACING_PICTURE_USER_VIEWPORT" val="{&quot;height&quot;:6221,&quot;width&quot;:82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3829</Words>
  <Application>WPS 演示</Application>
  <PresentationFormat>On-screen Show (4:3)</PresentationFormat>
  <Paragraphs>390</Paragraphs>
  <Slides>16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Arial</vt:lpstr>
      <vt:lpstr>宋体</vt:lpstr>
      <vt:lpstr>Wingdings</vt:lpstr>
      <vt:lpstr>Calibri</vt:lpstr>
      <vt:lpstr>微软雅黑</vt:lpstr>
      <vt:lpstr>Times New Roman</vt:lpstr>
      <vt:lpstr>Arial</vt:lpstr>
      <vt:lpstr>Verdana</vt:lpstr>
      <vt:lpstr>Arial Unicode MS</vt:lpstr>
      <vt:lpstr>Office Theme</vt:lpstr>
      <vt:lpstr>PowerPoint 演示文稿</vt:lpstr>
      <vt:lpstr>PowerPoint 演示文稿</vt:lpstr>
      <vt:lpstr>PowerPoint 演示文稿</vt:lpstr>
      <vt:lpstr>PowerPoint 演示文稿</vt:lpstr>
      <vt:lpstr>魏氏国际医疗中心</vt:lpstr>
      <vt:lpstr>智慧医疗 - 魏氏医疗和芬兰Mediconsult公司的合作项目</vt:lpstr>
      <vt:lpstr>智慧医疗 - 魏氏医疗和芬兰Mediconsult公司的合作项目</vt:lpstr>
      <vt:lpstr>三年预测（百万元人民币）</vt:lpstr>
      <vt:lpstr>资金募集</vt:lpstr>
      <vt:lpstr>退出策略</vt:lpstr>
      <vt:lpstr>我们的合作伙伴</vt:lpstr>
      <vt:lpstr>我们的合作伙伴和客户</vt:lpstr>
      <vt:lpstr>PowerPoint 演示文稿</vt:lpstr>
      <vt:lpstr>PowerPoint 演示文稿</vt:lpstr>
      <vt:lpstr>顾问团队（部分)</vt:lpstr>
      <vt:lpstr>联系方式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15</cp:lastModifiedBy>
  <cp:revision>35</cp:revision>
  <dcterms:created xsi:type="dcterms:W3CDTF">2020-03-27T01:45:00Z</dcterms:created>
  <dcterms:modified xsi:type="dcterms:W3CDTF">2020-04-23T02:32:23Z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2019-08-02T00:00:00Z</vt:filetime>
  </property>
  <property fmtid="{D5CDD505-2E9C-101B-9397-08002B2CF9AE}" pid="3" name="Creator">
    <vt:lpwstr>WPS 演示</vt:lpwstr>
  </property>
  <property fmtid="{D5CDD505-2E9C-101B-9397-08002B2CF9AE}" pid="4" name="LastSaved">
    <vt:filetime>2020-03-27T00:00:00Z</vt:filetime>
  </property>
  <property fmtid="{D5CDD505-2E9C-101B-9397-08002B2CF9AE}" pid="5" name="KSOProductBuildVer">
    <vt:lpwstr>2052-11.1.0.9584</vt:lpwstr>
  </property>
</Properties>
</file>